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 id="2147483673" r:id="rId2"/>
  </p:sldMasterIdLst>
  <p:sldIdLst>
    <p:sldId id="256" r:id="rId3"/>
    <p:sldId id="257" r:id="rId4"/>
    <p:sldId id="258" r:id="rId5"/>
    <p:sldId id="298" r:id="rId6"/>
    <p:sldId id="275" r:id="rId7"/>
    <p:sldId id="261" r:id="rId8"/>
    <p:sldId id="260" r:id="rId9"/>
    <p:sldId id="301" r:id="rId10"/>
    <p:sldId id="302" r:id="rId11"/>
    <p:sldId id="262" r:id="rId12"/>
    <p:sldId id="297" r:id="rId13"/>
    <p:sldId id="276" r:id="rId14"/>
    <p:sldId id="263" r:id="rId15"/>
    <p:sldId id="265" r:id="rId16"/>
    <p:sldId id="267" r:id="rId17"/>
    <p:sldId id="303" r:id="rId18"/>
    <p:sldId id="268" r:id="rId19"/>
    <p:sldId id="307" r:id="rId20"/>
    <p:sldId id="308" r:id="rId21"/>
    <p:sldId id="310" r:id="rId22"/>
    <p:sldId id="305" r:id="rId23"/>
    <p:sldId id="306" r:id="rId24"/>
    <p:sldId id="266" r:id="rId25"/>
    <p:sldId id="271" r:id="rId26"/>
    <p:sldId id="278" r:id="rId27"/>
    <p:sldId id="279" r:id="rId28"/>
    <p:sldId id="281" r:id="rId29"/>
    <p:sldId id="273" r:id="rId30"/>
    <p:sldId id="282" r:id="rId31"/>
    <p:sldId id="274" r:id="rId32"/>
    <p:sldId id="284" r:id="rId33"/>
    <p:sldId id="295" r:id="rId34"/>
    <p:sldId id="272" r:id="rId3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00"/>
    <a:srgbClr val="EAF86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29"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9480"/>
    </p:cViewPr>
  </p:outlineViewPr>
  <p:notesTextViewPr>
    <p:cViewPr>
      <p:scale>
        <a:sx n="100" d="100"/>
        <a:sy n="100" d="100"/>
      </p:scale>
      <p:origin x="0" y="0"/>
    </p:cViewPr>
  </p:notesTextViewPr>
  <p:sorterViewPr>
    <p:cViewPr>
      <p:scale>
        <a:sx n="66" d="100"/>
        <a:sy n="66" d="100"/>
      </p:scale>
      <p:origin x="0" y="234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7282" name="Group 2"/>
          <p:cNvGrpSpPr>
            <a:grpSpLocks/>
          </p:cNvGrpSpPr>
          <p:nvPr/>
        </p:nvGrpSpPr>
        <p:grpSpPr bwMode="auto">
          <a:xfrm>
            <a:off x="0" y="0"/>
            <a:ext cx="9144000" cy="6934200"/>
            <a:chOff x="0" y="0"/>
            <a:chExt cx="5760" cy="4368"/>
          </a:xfrm>
        </p:grpSpPr>
        <p:sp>
          <p:nvSpPr>
            <p:cNvPr id="97283"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97284"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97285"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97286"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97287"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97288"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97289"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97290"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97291"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en-US"/>
            </a:p>
          </p:txBody>
        </p:sp>
        <p:sp>
          <p:nvSpPr>
            <p:cNvPr id="97292"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en-US"/>
            </a:p>
          </p:txBody>
        </p:sp>
        <p:sp>
          <p:nvSpPr>
            <p:cNvPr id="97293"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en-US"/>
            </a:p>
          </p:txBody>
        </p:sp>
        <p:sp>
          <p:nvSpPr>
            <p:cNvPr id="97294"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97295"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97296"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endParaRPr lang="en-US"/>
            </a:p>
          </p:txBody>
        </p:sp>
        <p:sp>
          <p:nvSpPr>
            <p:cNvPr id="97297"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en-US"/>
            </a:p>
          </p:txBody>
        </p:sp>
        <p:sp>
          <p:nvSpPr>
            <p:cNvPr id="97298"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97299"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97300"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sp>
        <p:nvSpPr>
          <p:cNvPr id="97301" name="Rectangle 21"/>
          <p:cNvSpPr>
            <a:spLocks noGrp="1" noChangeArrowheads="1"/>
          </p:cNvSpPr>
          <p:nvPr>
            <p:ph type="ctrTitle" sz="quarter"/>
          </p:nvPr>
        </p:nvSpPr>
        <p:spPr>
          <a:xfrm>
            <a:off x="685800" y="1828800"/>
            <a:ext cx="7772400" cy="1736725"/>
          </a:xfrm>
        </p:spPr>
        <p:txBody>
          <a:bodyPr/>
          <a:lstStyle>
            <a:lvl1pPr>
              <a:defRPr sz="5400"/>
            </a:lvl1pPr>
          </a:lstStyle>
          <a:p>
            <a:r>
              <a:rPr lang="en-US"/>
              <a:t>Click to edit Master title style</a:t>
            </a:r>
          </a:p>
        </p:txBody>
      </p:sp>
      <p:sp>
        <p:nvSpPr>
          <p:cNvPr id="97302"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97303" name="Rectangle 23"/>
          <p:cNvSpPr>
            <a:spLocks noGrp="1" noChangeArrowheads="1"/>
          </p:cNvSpPr>
          <p:nvPr>
            <p:ph type="dt" sz="quarter" idx="2"/>
          </p:nvPr>
        </p:nvSpPr>
        <p:spPr/>
        <p:txBody>
          <a:bodyPr/>
          <a:lstStyle>
            <a:lvl1pPr>
              <a:defRPr/>
            </a:lvl1pPr>
          </a:lstStyle>
          <a:p>
            <a:endParaRPr lang="en-US"/>
          </a:p>
        </p:txBody>
      </p:sp>
      <p:sp>
        <p:nvSpPr>
          <p:cNvPr id="97304" name="Rectangle 24"/>
          <p:cNvSpPr>
            <a:spLocks noGrp="1" noChangeArrowheads="1"/>
          </p:cNvSpPr>
          <p:nvPr>
            <p:ph type="ftr" sz="quarter" idx="3"/>
          </p:nvPr>
        </p:nvSpPr>
        <p:spPr/>
        <p:txBody>
          <a:bodyPr/>
          <a:lstStyle>
            <a:lvl1pPr>
              <a:defRPr/>
            </a:lvl1pPr>
          </a:lstStyle>
          <a:p>
            <a:endParaRPr lang="en-US"/>
          </a:p>
        </p:txBody>
      </p:sp>
      <p:sp>
        <p:nvSpPr>
          <p:cNvPr id="97305" name="Rectangle 25"/>
          <p:cNvSpPr>
            <a:spLocks noGrp="1" noChangeArrowheads="1"/>
          </p:cNvSpPr>
          <p:nvPr>
            <p:ph type="sldNum" sz="quarter" idx="4"/>
          </p:nvPr>
        </p:nvSpPr>
        <p:spPr/>
        <p:txBody>
          <a:bodyPr/>
          <a:lstStyle>
            <a:lvl1pPr>
              <a:defRPr/>
            </a:lvl1pPr>
          </a:lstStyle>
          <a:p>
            <a:fld id="{EB9DD064-D025-48B6-BEB3-F08B48FBEFE1}" type="slidenum">
              <a:rPr lang="en-US"/>
              <a:pPr/>
              <a:t>‹#›</a:t>
            </a:fld>
            <a:endParaRPr lang="en-US"/>
          </a:p>
        </p:txBody>
      </p:sp>
    </p:spTree>
  </p:cSld>
  <p:clrMapOvr>
    <a:masterClrMapping/>
  </p:clrMapOvr>
  <p:transition spd="slow"/>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CE63DC-F0D3-4325-83AB-2C6520BA17B7}" type="slidenum">
              <a:rPr lang="en-US"/>
              <a:pPr/>
              <a:t>‹#›</a:t>
            </a:fld>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6E4CB4E-B800-4DF1-A65D-0A46B5391A6D}" type="slidenum">
              <a:rPr lang="en-US"/>
              <a:pPr/>
              <a:t>‹#›</a:t>
            </a:fld>
            <a:endParaRPr lang="en-US"/>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8400"/>
            <a:ext cx="21336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8400"/>
            <a:ext cx="2133600" cy="457200"/>
          </a:xfrm>
        </p:spPr>
        <p:txBody>
          <a:bodyPr/>
          <a:lstStyle>
            <a:lvl1pPr>
              <a:defRPr/>
            </a:lvl1pPr>
          </a:lstStyle>
          <a:p>
            <a:fld id="{32FBC9C7-100D-463D-A8F9-BB06C4856B9C}" type="slidenum">
              <a:rPr lang="en-US"/>
              <a:pPr/>
              <a:t>‹#›</a:t>
            </a:fld>
            <a:endParaRPr lang="en-US"/>
          </a:p>
        </p:txBody>
      </p:sp>
    </p:spTree>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7ECF0F61-2ABF-4AE3-BB1A-CAA4AED64C5D}" type="slidenum">
              <a:rPr lang="en-US"/>
              <a:pPr/>
              <a:t>‹#›</a:t>
            </a:fld>
            <a:endParaRPr lang="en-US"/>
          </a:p>
        </p:txBody>
      </p:sp>
    </p:spTree>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03FF2572-BD68-41A2-9782-31BC2D31AB4F}" type="slidenum">
              <a:rPr lang="en-US"/>
              <a:pPr/>
              <a:t>‹#›</a:t>
            </a:fld>
            <a:endParaRPr lang="en-US"/>
          </a:p>
        </p:txBody>
      </p:sp>
    </p:spTree>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57CBA34C-F9D5-4E71-B7AA-E790E3E5CB8E}" type="slidenum">
              <a:rPr lang="en-US"/>
              <a:pPr/>
              <a:t>‹#›</a:t>
            </a:fld>
            <a:endParaRPr lang="en-US"/>
          </a:p>
        </p:txBody>
      </p:sp>
    </p:spTree>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48FFEC-9A78-4733-B907-0FD362F710B6}" type="slidenum">
              <a:rPr lang="en-US"/>
              <a:pPr/>
              <a:t>‹#›</a:t>
            </a:fld>
            <a:endParaRPr lang="en-US"/>
          </a:p>
        </p:txBody>
      </p:sp>
    </p:spTree>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D95835A-757E-4EFB-9467-3C22D0B1291C}" type="slidenum">
              <a:rPr lang="en-US"/>
              <a:pPr/>
              <a:t>‹#›</a:t>
            </a:fld>
            <a:endParaRPr lang="en-US"/>
          </a:p>
        </p:txBody>
      </p:sp>
    </p:spTree>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6066323-859E-47CE-9431-F1B765E384A3}" type="slidenum">
              <a:rPr lang="en-US"/>
              <a:pPr/>
              <a:t>‹#›</a:t>
            </a:fld>
            <a:endParaRPr lang="en-US"/>
          </a:p>
        </p:txBody>
      </p:sp>
    </p:spTree>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6DE5653-77C5-41C5-BEDC-9C41E44F89EB}" type="slidenum">
              <a:rPr lang="en-US"/>
              <a:pPr/>
              <a:t>‹#›</a:t>
            </a:fld>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4EA445-0203-4D9C-A2FF-1A767B42C28B}" type="slidenum">
              <a:rPr lang="en-US"/>
              <a:pPr/>
              <a:t>‹#›</a:t>
            </a:fld>
            <a:endParaRPr lang="en-US"/>
          </a:p>
        </p:txBody>
      </p:sp>
    </p:spTree>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526746B-3A14-4902-A000-AC7ACBDCDA54}" type="slidenum">
              <a:rPr lang="en-US"/>
              <a:pPr/>
              <a:t>‹#›</a:t>
            </a:fld>
            <a:endParaRPr lang="en-US"/>
          </a:p>
        </p:txBody>
      </p:sp>
    </p:spTree>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172FDF4-3ED9-4930-BE62-4F3523033BA4}" type="slidenum">
              <a:rPr lang="en-US"/>
              <a:pPr/>
              <a:t>‹#›</a:t>
            </a:fld>
            <a:endParaRPr lang="en-US"/>
          </a:p>
        </p:txBody>
      </p:sp>
    </p:spTree>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F88028B-E756-4331-A9CE-696B9AFF4E7A}" type="slidenum">
              <a:rPr lang="en-US"/>
              <a:pPr/>
              <a:t>‹#›</a:t>
            </a:fld>
            <a:endParaRPr lang="en-US"/>
          </a:p>
        </p:txBody>
      </p:sp>
    </p:spTree>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2B1E19F-7299-4914-9243-C7DD0F8AD363}" type="slidenum">
              <a:rPr lang="en-US"/>
              <a:pPr/>
              <a:t>‹#›</a:t>
            </a:fld>
            <a:endParaRPr lang="en-US"/>
          </a:p>
        </p:txBody>
      </p:sp>
    </p:spTree>
  </p:cSld>
  <p:clrMapOvr>
    <a:masterClrMapping/>
  </p:clrMapOvr>
  <p:transition spd="slow"/>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AF40EED-D6EB-41F2-9098-ED1FB0286435}" type="slidenum">
              <a:rPr lang="en-US"/>
              <a:pPr/>
              <a:t>‹#›</a:t>
            </a:fld>
            <a:endParaRPr lang="en-US"/>
          </a:p>
        </p:txBody>
      </p:sp>
    </p:spTree>
  </p:cSld>
  <p:clrMapOvr>
    <a:masterClrMapping/>
  </p:clrMapOvr>
  <p:transition spd="slow"/>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1DE46F8-15B8-477D-8101-5F7ECA62577C}" type="slidenum">
              <a:rPr lang="en-US"/>
              <a:pPr/>
              <a:t>‹#›</a:t>
            </a:fld>
            <a:endParaRPr lang="en-US"/>
          </a:p>
        </p:txBody>
      </p:sp>
    </p:spTree>
  </p:cSld>
  <p:clrMapOvr>
    <a:masterClrMapping/>
  </p:clrMapOvr>
  <p:transition spd="slow"/>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711818A-538C-43FF-83A7-0D9F9E21E190}" type="slidenum">
              <a:rPr lang="en-US"/>
              <a:pPr/>
              <a:t>‹#›</a:t>
            </a:fld>
            <a:endParaRPr lang="en-US"/>
          </a:p>
        </p:txBody>
      </p:sp>
    </p:spTree>
  </p:cSld>
  <p:clrMapOvr>
    <a:masterClrMapping/>
  </p:clrMapOvr>
  <p:transition spd="slow"/>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A2B49C18-6B44-49A3-BAEC-C8D62D5048CC}" type="slidenum">
              <a:rPr lang="en-US"/>
              <a:pPr/>
              <a:t>‹#›</a:t>
            </a:fld>
            <a:endParaRPr 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84EEB2E-0804-4AC3-846E-06BD7EE345D5}" type="slidenum">
              <a:rPr lang="en-US"/>
              <a:pPr/>
              <a:t>‹#›</a:t>
            </a:fld>
            <a:endParaRPr 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415A96A-DE83-41FD-A155-25BC986CEEB4}" type="slidenum">
              <a:rPr lang="en-US"/>
              <a:pPr/>
              <a:t>‹#›</a:t>
            </a:fld>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2CE291B-FECC-436D-967E-2F71D9116558}" type="slidenum">
              <a:rPr lang="en-US"/>
              <a:pPr/>
              <a:t>‹#›</a:t>
            </a:fld>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6F2DCFF-4FB7-4342-BB67-ACDE66653D36}" type="slidenum">
              <a:rPr lang="en-US"/>
              <a:pPr/>
              <a:t>‹#›</a:t>
            </a:fld>
            <a:endParaRPr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1EAD3F5-F9F4-4D4B-8C41-B67342822964}" type="slidenum">
              <a:rPr lang="en-US"/>
              <a:pPr/>
              <a:t>‹#›</a:t>
            </a:fld>
            <a:endParaRPr 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470F697-C155-4C37-A28E-0A4DF2D08C41}" type="slidenum">
              <a:rPr lang="en-US"/>
              <a:pPr/>
              <a:t>‹#›</a:t>
            </a:fld>
            <a:endParaRPr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7119FB9-C72E-4399-9FEA-D7F50A64C510}" type="slidenum">
              <a:rPr lang="en-US"/>
              <a:pPr/>
              <a:t>‹#›</a:t>
            </a:fld>
            <a:endParaRPr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2.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96258" name="Group 2"/>
          <p:cNvGrpSpPr>
            <a:grpSpLocks/>
          </p:cNvGrpSpPr>
          <p:nvPr/>
        </p:nvGrpSpPr>
        <p:grpSpPr bwMode="auto">
          <a:xfrm>
            <a:off x="0" y="0"/>
            <a:ext cx="9144000" cy="6934200"/>
            <a:chOff x="0" y="0"/>
            <a:chExt cx="5760" cy="4368"/>
          </a:xfrm>
        </p:grpSpPr>
        <p:sp>
          <p:nvSpPr>
            <p:cNvPr id="96259"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96260"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96261"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96262"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96263"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96264"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96265"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96266"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96267"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en-US"/>
            </a:p>
          </p:txBody>
        </p:sp>
        <p:sp>
          <p:nvSpPr>
            <p:cNvPr id="96268"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en-US"/>
            </a:p>
          </p:txBody>
        </p:sp>
        <p:sp>
          <p:nvSpPr>
            <p:cNvPr id="96269"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en-US"/>
            </a:p>
          </p:txBody>
        </p:sp>
        <p:sp>
          <p:nvSpPr>
            <p:cNvPr id="96270"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96271"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96272"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endParaRPr lang="en-US"/>
            </a:p>
          </p:txBody>
        </p:sp>
        <p:sp>
          <p:nvSpPr>
            <p:cNvPr id="96273"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en-US"/>
            </a:p>
          </p:txBody>
        </p:sp>
        <p:sp>
          <p:nvSpPr>
            <p:cNvPr id="96274"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96275"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96276"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sp>
        <p:nvSpPr>
          <p:cNvPr id="96277"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6278"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6279"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a:p>
        </p:txBody>
      </p:sp>
      <p:sp>
        <p:nvSpPr>
          <p:cNvPr id="96280"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p>
        </p:txBody>
      </p:sp>
      <p:sp>
        <p:nvSpPr>
          <p:cNvPr id="96281"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601574F1-FFF2-4DA2-AD29-663ADAF1204E}"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70"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95" r:id="rId12"/>
    <p:sldLayoutId id="2147483696" r:id="rId13"/>
    <p:sldLayoutId id="2147483697" r:id="rId14"/>
    <p:sldLayoutId id="2147483699" r:id="rId15"/>
  </p:sldLayoutIdLst>
  <p:transition spd="slow"/>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035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03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endParaRPr lang="en-US"/>
          </a:p>
        </p:txBody>
      </p:sp>
      <p:sp>
        <p:nvSpPr>
          <p:cNvPr id="1003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endParaRPr lang="en-US"/>
          </a:p>
        </p:txBody>
      </p:sp>
      <p:sp>
        <p:nvSpPr>
          <p:cNvPr id="1003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fld id="{6E24FEDE-7113-439D-9FFA-6BD8F7EF4B8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8" r:id="rId12"/>
  </p:sldLayoutIdLst>
  <p:transition spd="slow"/>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13.xml"/><Relationship Id="rId1" Type="http://schemas.openxmlformats.org/officeDocument/2006/relationships/audio" Target="../media/audio1.wav"/><Relationship Id="rId4" Type="http://schemas.openxmlformats.org/officeDocument/2006/relationships/image" Target="../media/image18.png"/></Relationships>
</file>

<file path=ppt/slides/_rels/slide32.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video" Target="file:///C:\Program%20Files\Microsoft%20Office\Media\CntCD1\Photo1\j0202044.jpg"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06613"/>
            <a:ext cx="7772400" cy="1330325"/>
          </a:xfrm>
        </p:spPr>
        <p:txBody>
          <a:bodyPr/>
          <a:lstStyle/>
          <a:p>
            <a:r>
              <a:rPr lang="en-US" sz="6600" dirty="0" err="1" smtClean="0">
                <a:latin typeface="Georgia" pitchFamily="18" charset="0"/>
              </a:rPr>
              <a:t>Obj</a:t>
            </a:r>
            <a:r>
              <a:rPr lang="en-US" sz="6600" dirty="0" smtClean="0">
                <a:latin typeface="Georgia" pitchFamily="18" charset="0"/>
              </a:rPr>
              <a:t> 65: I can describe Newton’s Laws of Motion</a:t>
            </a:r>
            <a:endParaRPr lang="en-US" sz="6600" dirty="0">
              <a:latin typeface="Georgia" pitchFamily="18" charset="0"/>
            </a:endParaRPr>
          </a:p>
        </p:txBody>
      </p:sp>
      <p:pic>
        <p:nvPicPr>
          <p:cNvPr id="2054" name="Picture 6" descr="MCNA00588_0000[1]"/>
          <p:cNvPicPr>
            <a:picLocks noChangeAspect="1" noChangeArrowheads="1"/>
          </p:cNvPicPr>
          <p:nvPr/>
        </p:nvPicPr>
        <p:blipFill>
          <a:blip r:embed="rId2" cstate="print"/>
          <a:srcRect/>
          <a:stretch>
            <a:fillRect/>
          </a:stretch>
        </p:blipFill>
        <p:spPr bwMode="auto">
          <a:xfrm>
            <a:off x="228600" y="533400"/>
            <a:ext cx="1603375" cy="1390650"/>
          </a:xfrm>
          <a:prstGeom prst="rect">
            <a:avLst/>
          </a:prstGeom>
          <a:noFill/>
        </p:spPr>
      </p:pic>
      <p:pic>
        <p:nvPicPr>
          <p:cNvPr id="2055" name="Picture 7" descr="MCNA00588_0000[1]"/>
          <p:cNvPicPr>
            <a:picLocks noChangeAspect="1" noChangeArrowheads="1"/>
          </p:cNvPicPr>
          <p:nvPr/>
        </p:nvPicPr>
        <p:blipFill>
          <a:blip r:embed="rId2" cstate="print"/>
          <a:srcRect/>
          <a:stretch>
            <a:fillRect/>
          </a:stretch>
        </p:blipFill>
        <p:spPr bwMode="auto">
          <a:xfrm>
            <a:off x="7162800" y="5029200"/>
            <a:ext cx="1603375" cy="1390650"/>
          </a:xfrm>
          <a:prstGeom prst="rect">
            <a:avLst/>
          </a:prstGeom>
          <a:noFill/>
        </p:spPr>
      </p:pic>
    </p:spTree>
  </p:cSld>
  <p:clrMapOvr>
    <a:masterClrMapping/>
  </p:clrMapOvr>
  <p:transition spd="slow">
    <p:push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381000" y="3657600"/>
            <a:ext cx="8229600" cy="2544763"/>
          </a:xfrm>
        </p:spPr>
        <p:txBody>
          <a:bodyPr/>
          <a:lstStyle/>
          <a:p>
            <a:pPr>
              <a:lnSpc>
                <a:spcPct val="90000"/>
              </a:lnSpc>
            </a:pPr>
            <a:r>
              <a:rPr lang="en-US" dirty="0"/>
              <a:t>There are four main types of friction:</a:t>
            </a:r>
          </a:p>
          <a:p>
            <a:pPr lvl="1">
              <a:lnSpc>
                <a:spcPct val="90000"/>
              </a:lnSpc>
            </a:pPr>
            <a:r>
              <a:rPr lang="en-US" dirty="0"/>
              <a:t>Sliding friction: </a:t>
            </a:r>
            <a:r>
              <a:rPr lang="en-US" dirty="0">
                <a:solidFill>
                  <a:srgbClr val="FF0000"/>
                </a:solidFill>
                <a:effectLst/>
              </a:rPr>
              <a:t>ice skating</a:t>
            </a:r>
          </a:p>
          <a:p>
            <a:pPr lvl="1">
              <a:lnSpc>
                <a:spcPct val="90000"/>
              </a:lnSpc>
            </a:pPr>
            <a:r>
              <a:rPr lang="en-US" dirty="0"/>
              <a:t>Rolling friction: </a:t>
            </a:r>
            <a:r>
              <a:rPr lang="en-US" dirty="0">
                <a:solidFill>
                  <a:srgbClr val="FF0000"/>
                </a:solidFill>
                <a:effectLst/>
              </a:rPr>
              <a:t>bowling</a:t>
            </a:r>
          </a:p>
          <a:p>
            <a:pPr lvl="1">
              <a:lnSpc>
                <a:spcPct val="90000"/>
              </a:lnSpc>
            </a:pPr>
            <a:r>
              <a:rPr lang="en-US" dirty="0"/>
              <a:t>Fluid friction (air or liquid): </a:t>
            </a:r>
            <a:r>
              <a:rPr lang="en-US" dirty="0">
                <a:solidFill>
                  <a:srgbClr val="FF0000"/>
                </a:solidFill>
                <a:effectLst/>
              </a:rPr>
              <a:t>air or water resistance</a:t>
            </a:r>
          </a:p>
          <a:p>
            <a:pPr lvl="1">
              <a:lnSpc>
                <a:spcPct val="90000"/>
              </a:lnSpc>
            </a:pPr>
            <a:r>
              <a:rPr lang="en-US" dirty="0"/>
              <a:t>Static friction: </a:t>
            </a:r>
            <a:r>
              <a:rPr lang="en-US" dirty="0">
                <a:solidFill>
                  <a:srgbClr val="FF0000"/>
                </a:solidFill>
                <a:effectLst/>
              </a:rPr>
              <a:t>initial friction when moving an object</a:t>
            </a:r>
          </a:p>
        </p:txBody>
      </p:sp>
      <p:sp>
        <p:nvSpPr>
          <p:cNvPr id="27651" name="WordArt 3"/>
          <p:cNvSpPr>
            <a:spLocks noChangeArrowheads="1" noChangeShapeType="1" noTextEdit="1"/>
          </p:cNvSpPr>
          <p:nvPr/>
        </p:nvSpPr>
        <p:spPr bwMode="auto">
          <a:xfrm>
            <a:off x="2286000" y="1219200"/>
            <a:ext cx="4267200" cy="1600200"/>
          </a:xfrm>
          <a:prstGeom prst="rect">
            <a:avLst/>
          </a:prstGeom>
        </p:spPr>
        <p:txBody>
          <a:bodyPr wrap="none" fromWordArt="1">
            <a:prstTxWarp prst="textPlain">
              <a:avLst>
                <a:gd name="adj" fmla="val 50000"/>
              </a:avLst>
            </a:prstTxWarp>
          </a:bodyPr>
          <a:lstStyle/>
          <a:p>
            <a:pPr algn="ctr"/>
            <a:r>
              <a:rPr lang="en-US" sz="3600" i="1" kern="10">
                <a:ln w="9525">
                  <a:solidFill>
                    <a:srgbClr val="FF0000"/>
                  </a:solidFill>
                  <a:round/>
                  <a:headEnd/>
                  <a:tailEnd/>
                </a:ln>
                <a:solidFill>
                  <a:srgbClr val="FF0000"/>
                </a:solidFill>
                <a:effectLst>
                  <a:outerShdw dist="35921" dir="2700000" algn="ctr" rotWithShape="0">
                    <a:srgbClr val="808080">
                      <a:alpha val="80000"/>
                    </a:srgbClr>
                  </a:outerShdw>
                </a:effectLst>
                <a:latin typeface="Arial Black"/>
              </a:rPr>
              <a:t>Friction!</a:t>
            </a:r>
          </a:p>
        </p:txBody>
      </p:sp>
      <p:sp>
        <p:nvSpPr>
          <p:cNvPr id="27652" name="Rectangle 4"/>
          <p:cNvSpPr>
            <a:spLocks noGrp="1" noChangeArrowheads="1"/>
          </p:cNvSpPr>
          <p:nvPr>
            <p:ph type="title"/>
          </p:nvPr>
        </p:nvSpPr>
        <p:spPr>
          <a:xfrm>
            <a:off x="9525000" y="0"/>
            <a:ext cx="8229600" cy="1143000"/>
          </a:xfrm>
        </p:spPr>
        <p:txBody>
          <a:bodyPr/>
          <a:lstStyle/>
          <a:p>
            <a:endParaRPr lang="en-US" dirty="0"/>
          </a:p>
        </p:txBody>
      </p:sp>
      <p:sp>
        <p:nvSpPr>
          <p:cNvPr id="27653" name="Text Box 5"/>
          <p:cNvSpPr txBox="1">
            <a:spLocks noChangeArrowheads="1"/>
          </p:cNvSpPr>
          <p:nvPr/>
        </p:nvSpPr>
        <p:spPr bwMode="auto">
          <a:xfrm>
            <a:off x="762000" y="381000"/>
            <a:ext cx="7391400" cy="396875"/>
          </a:xfrm>
          <a:prstGeom prst="rect">
            <a:avLst/>
          </a:prstGeom>
          <a:noFill/>
          <a:ln w="9525">
            <a:noFill/>
            <a:miter lim="800000"/>
            <a:headEnd/>
            <a:tailEnd/>
          </a:ln>
          <a:effectLst/>
        </p:spPr>
        <p:txBody>
          <a:bodyPr>
            <a:spAutoFit/>
          </a:bodyPr>
          <a:lstStyle/>
          <a:p>
            <a:pPr>
              <a:spcBef>
                <a:spcPct val="50000"/>
              </a:spcBef>
            </a:pPr>
            <a:r>
              <a:rPr lang="en-US" sz="2000" b="1">
                <a:effectLst>
                  <a:outerShdw blurRad="38100" dist="38100" dir="2700000" algn="tl">
                    <a:srgbClr val="000000"/>
                  </a:outerShdw>
                </a:effectLst>
                <a:latin typeface="Garamond" pitchFamily="18" charset="0"/>
              </a:rPr>
              <a:t>What is this unbalanced force that acts on an object in motion?</a:t>
            </a: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3" presetClass="emph" presetSubtype="0" fill="remove" grpId="0" nodeType="clickEffect">
                                  <p:stCondLst>
                                    <p:cond delay="0"/>
                                  </p:stCondLst>
                                  <p:childTnLst>
                                    <p:animClr clrSpc="rgb" dir="cw">
                                      <p:cBhvr override="childStyle">
                                        <p:cTn id="6" dur="1500" accel="50000" autoRev="1" fill="hold" tmFilter="0, 0; .33333, 1; 1, 1">
                                          <p:stCondLst>
                                            <p:cond delay="0"/>
                                          </p:stCondLst>
                                        </p:cTn>
                                        <p:tgtEl>
                                          <p:spTgt spid="27651"/>
                                        </p:tgtEl>
                                        <p:attrNameLst>
                                          <p:attrName>style.color</p:attrName>
                                        </p:attrNameLst>
                                      </p:cBhvr>
                                      <p:to>
                                        <a:schemeClr val="accent2"/>
                                      </p:to>
                                    </p:animClr>
                                    <p:animClr clrSpc="rgb" dir="cw">
                                      <p:cBhvr>
                                        <p:cTn id="7" dur="1500" accel="50000" autoRev="1" fill="hold" tmFilter="0, 0; .33333, 1; 1, 1">
                                          <p:stCondLst>
                                            <p:cond delay="0"/>
                                          </p:stCondLst>
                                        </p:cTn>
                                        <p:tgtEl>
                                          <p:spTgt spid="27651"/>
                                        </p:tgtEl>
                                        <p:attrNameLst>
                                          <p:attrName>fillcolor</p:attrName>
                                        </p:attrNameLst>
                                      </p:cBhvr>
                                      <p:to>
                                        <a:schemeClr val="accent2"/>
                                      </p:to>
                                    </p:animClr>
                                    <p:set>
                                      <p:cBhvr>
                                        <p:cTn id="8" dur="3000" fill="hold"/>
                                        <p:tgtEl>
                                          <p:spTgt spid="27651"/>
                                        </p:tgtEl>
                                        <p:attrNameLst>
                                          <p:attrName>fill.type</p:attrName>
                                        </p:attrNameLst>
                                      </p:cBhvr>
                                      <p:to>
                                        <p:strVal val="solid"/>
                                      </p:to>
                                    </p:set>
                                    <p:set>
                                      <p:cBhvr>
                                        <p:cTn id="9" dur="3000" fill="hold"/>
                                        <p:tgtEl>
                                          <p:spTgt spid="27651"/>
                                        </p:tgtEl>
                                        <p:attrNameLst>
                                          <p:attrName>fill.on</p:attrName>
                                        </p:attrNameLst>
                                      </p:cBhvr>
                                      <p:to>
                                        <p:strVal val="true"/>
                                      </p:to>
                                    </p:set>
                                    <p:animScale>
                                      <p:cBhvr>
                                        <p:cTn id="10" dur="1500" accel="50000" autoRev="1" fill="hold" tmFilter="0, 0; .33333, 1; 1, 1">
                                          <p:stCondLst>
                                            <p:cond delay="0"/>
                                          </p:stCondLst>
                                        </p:cTn>
                                        <p:tgtEl>
                                          <p:spTgt spid="27651"/>
                                        </p:tgtEl>
                                      </p:cBhvr>
                                      <p:from x="100000" y="100000"/>
                                      <p:to x="100000" y="14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60" name="Rectangle 8"/>
          <p:cNvSpPr>
            <a:spLocks noGrp="1" noChangeArrowheads="1"/>
          </p:cNvSpPr>
          <p:nvPr>
            <p:ph type="title"/>
          </p:nvPr>
        </p:nvSpPr>
        <p:spPr/>
        <p:txBody>
          <a:bodyPr/>
          <a:lstStyle/>
          <a:p>
            <a:endParaRPr lang="en-US" dirty="0"/>
          </a:p>
        </p:txBody>
      </p:sp>
      <p:sp>
        <p:nvSpPr>
          <p:cNvPr id="74754" name="Rectangle 2"/>
          <p:cNvSpPr>
            <a:spLocks noGrp="1" noChangeArrowheads="1"/>
          </p:cNvSpPr>
          <p:nvPr>
            <p:ph type="body" sz="half" idx="1"/>
          </p:nvPr>
        </p:nvSpPr>
        <p:spPr/>
        <p:txBody>
          <a:bodyPr/>
          <a:lstStyle/>
          <a:p>
            <a:pPr>
              <a:lnSpc>
                <a:spcPct val="90000"/>
              </a:lnSpc>
              <a:buFont typeface="Wingdings" pitchFamily="2" charset="2"/>
              <a:buNone/>
            </a:pPr>
            <a:r>
              <a:rPr lang="en-US" sz="2800" dirty="0">
                <a:latin typeface="Georgia" pitchFamily="18" charset="0"/>
              </a:rPr>
              <a:t>		Slide a book across a table and watch it slide to a rest position. The book comes to a rest because of the </a:t>
            </a:r>
            <a:r>
              <a:rPr lang="en-US" sz="2800" i="1" dirty="0">
                <a:latin typeface="Georgia" pitchFamily="18" charset="0"/>
              </a:rPr>
              <a:t>presence</a:t>
            </a:r>
            <a:r>
              <a:rPr lang="en-US" sz="2800" dirty="0">
                <a:latin typeface="Georgia" pitchFamily="18" charset="0"/>
              </a:rPr>
              <a:t> of a force - that force being the force of friction - which brings the book to a rest position.</a:t>
            </a:r>
            <a:r>
              <a:rPr lang="en-US" sz="2800" dirty="0"/>
              <a:t> </a:t>
            </a:r>
          </a:p>
        </p:txBody>
      </p:sp>
      <p:pic>
        <p:nvPicPr>
          <p:cNvPr id="74763" name="Picture 11" descr="j0290053"/>
          <p:cNvPicPr>
            <a:picLocks noGrp="1" noChangeAspect="1" noChangeArrowheads="1"/>
          </p:cNvPicPr>
          <p:nvPr>
            <p:ph sz="quarter" idx="3"/>
          </p:nvPr>
        </p:nvPicPr>
        <p:blipFill>
          <a:blip r:embed="rId3" cstate="print"/>
          <a:srcRect/>
          <a:stretch>
            <a:fillRect/>
          </a:stretch>
        </p:blipFill>
        <p:spPr>
          <a:xfrm>
            <a:off x="5410200" y="2438400"/>
            <a:ext cx="3200400" cy="2376488"/>
          </a:xfrm>
          <a:noFill/>
          <a:ln/>
        </p:spPr>
      </p:pic>
      <p:graphicFrame>
        <p:nvGraphicFramePr>
          <p:cNvPr id="74765" name="Object 13"/>
          <p:cNvGraphicFramePr>
            <a:graphicFrameLocks noChangeAspect="1"/>
          </p:cNvGraphicFramePr>
          <p:nvPr>
            <p:ph sz="quarter" idx="2"/>
          </p:nvPr>
        </p:nvGraphicFramePr>
        <p:xfrm>
          <a:off x="4495800" y="1219200"/>
          <a:ext cx="4032250" cy="2197100"/>
        </p:xfrm>
        <a:graphic>
          <a:graphicData uri="http://schemas.openxmlformats.org/presentationml/2006/ole">
            <p:oleObj spid="_x0000_s74765" name="Chart" r:id="rId4" imgW="4038713" imgH="2200326" progId="MSGraph.Chart.8">
              <p:embed followColorScheme="full"/>
            </p:oleObj>
          </a:graphicData>
        </a:graphic>
      </p:graphicFrame>
    </p:spTree>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p:txBody>
          <a:bodyPr/>
          <a:lstStyle/>
          <a:p>
            <a:r>
              <a:rPr lang="en-US" dirty="0"/>
              <a:t>In the absence of a force of friction, the book would continue in motion with the same speed and direction - forever! (Or at least to the end of the table top.) </a:t>
            </a:r>
          </a:p>
        </p:txBody>
      </p:sp>
    </p:spTree>
  </p:cSld>
  <p:clrMapOvr>
    <a:masterClrMapping/>
  </p:clrMapOvr>
  <p:transition spd="slow">
    <p:push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err="1"/>
              <a:t>Newtons’s</a:t>
            </a:r>
            <a:r>
              <a:rPr lang="en-US" dirty="0"/>
              <a:t> 1</a:t>
            </a:r>
            <a:r>
              <a:rPr lang="en-US" baseline="30000" dirty="0"/>
              <a:t>st</a:t>
            </a:r>
            <a:r>
              <a:rPr lang="en-US" dirty="0"/>
              <a:t> Law and You</a:t>
            </a:r>
          </a:p>
        </p:txBody>
      </p:sp>
      <p:pic>
        <p:nvPicPr>
          <p:cNvPr id="28675" name="Picture 3" descr="cci"/>
          <p:cNvPicPr>
            <a:picLocks noGrp="1" noChangeAspect="1" noChangeArrowheads="1" noCrop="1"/>
          </p:cNvPicPr>
          <p:nvPr>
            <p:ph idx="1"/>
          </p:nvPr>
        </p:nvPicPr>
        <p:blipFill>
          <a:blip r:embed="rId2" cstate="print"/>
          <a:srcRect/>
          <a:stretch>
            <a:fillRect/>
          </a:stretch>
        </p:blipFill>
        <p:spPr>
          <a:xfrm>
            <a:off x="1295400" y="1524000"/>
            <a:ext cx="6505575" cy="2098675"/>
          </a:xfrm>
          <a:noFill/>
          <a:ln/>
        </p:spPr>
      </p:pic>
      <p:sp>
        <p:nvSpPr>
          <p:cNvPr id="28676" name="Text Box 4"/>
          <p:cNvSpPr txBox="1">
            <a:spLocks noChangeArrowheads="1"/>
          </p:cNvSpPr>
          <p:nvPr/>
        </p:nvSpPr>
        <p:spPr bwMode="auto">
          <a:xfrm>
            <a:off x="1295400" y="4114800"/>
            <a:ext cx="6553200" cy="1463675"/>
          </a:xfrm>
          <a:prstGeom prst="rect">
            <a:avLst/>
          </a:prstGeom>
          <a:noFill/>
          <a:ln w="9525">
            <a:noFill/>
            <a:miter lim="800000"/>
            <a:headEnd/>
            <a:tailEnd/>
          </a:ln>
          <a:effectLst/>
        </p:spPr>
        <p:txBody>
          <a:bodyPr>
            <a:spAutoFit/>
          </a:bodyPr>
          <a:lstStyle/>
          <a:p>
            <a:pPr>
              <a:spcBef>
                <a:spcPct val="50000"/>
              </a:spcBef>
            </a:pPr>
            <a:r>
              <a:rPr lang="en-US" sz="2000" b="1">
                <a:effectLst>
                  <a:outerShdw blurRad="38100" dist="38100" dir="2700000" algn="tl">
                    <a:srgbClr val="000000"/>
                  </a:outerShdw>
                </a:effectLst>
                <a:latin typeface="Garamond" pitchFamily="18" charset="0"/>
              </a:rPr>
              <a:t>Don’t let this be you. Wear seat belts.</a:t>
            </a:r>
          </a:p>
          <a:p>
            <a:pPr>
              <a:spcBef>
                <a:spcPct val="50000"/>
              </a:spcBef>
            </a:pPr>
            <a:r>
              <a:rPr lang="en-US" sz="2000" b="1">
                <a:effectLst>
                  <a:outerShdw blurRad="38100" dist="38100" dir="2700000" algn="tl">
                    <a:srgbClr val="000000"/>
                  </a:outerShdw>
                </a:effectLst>
                <a:latin typeface="Garamond" pitchFamily="18" charset="0"/>
              </a:rPr>
              <a:t>Because of inertia, objects (including you) resist changes in their motion. When the car going 80 km/hour is stopped by the brick wall, your body keeps moving at 80 m/hour.</a:t>
            </a:r>
          </a:p>
        </p:txBody>
      </p:sp>
    </p:spTree>
  </p:cSld>
  <p:clrMapOvr>
    <a:masterClrMapping/>
  </p:clrMapOvr>
  <p:transition spd="slow">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a:t>2</a:t>
            </a:r>
            <a:r>
              <a:rPr lang="en-US" baseline="30000" dirty="0"/>
              <a:t>nd</a:t>
            </a:r>
            <a:r>
              <a:rPr lang="en-US" dirty="0"/>
              <a:t> Law</a:t>
            </a:r>
          </a:p>
        </p:txBody>
      </p:sp>
      <p:sp>
        <p:nvSpPr>
          <p:cNvPr id="30723" name="WordArt 3"/>
          <p:cNvSpPr>
            <a:spLocks noChangeArrowheads="1" noChangeShapeType="1" noTextEdit="1"/>
          </p:cNvSpPr>
          <p:nvPr/>
        </p:nvSpPr>
        <p:spPr bwMode="auto">
          <a:xfrm>
            <a:off x="1219200" y="2438400"/>
            <a:ext cx="6705600" cy="2057400"/>
          </a:xfrm>
          <a:prstGeom prst="rect">
            <a:avLst/>
          </a:prstGeom>
        </p:spPr>
        <p:txBody>
          <a:bodyPr wrap="none" fromWordArt="1">
            <a:prstTxWarp prst="textPlain">
              <a:avLst>
                <a:gd name="adj" fmla="val 50000"/>
              </a:avLst>
            </a:prstTxWarp>
          </a:bodyPr>
          <a:lstStyle/>
          <a:p>
            <a:pPr algn="ctr"/>
            <a:r>
              <a:rPr lang="en-US" sz="54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F = m x a</a:t>
            </a:r>
          </a:p>
        </p:txBody>
      </p:sp>
      <p:pic>
        <p:nvPicPr>
          <p:cNvPr id="30724" name="Picture 4" descr="tennis ball"/>
          <p:cNvPicPr>
            <a:picLocks noGrp="1" noChangeAspect="1" noChangeArrowheads="1" noCrop="1"/>
          </p:cNvPicPr>
          <p:nvPr>
            <p:ph idx="1"/>
          </p:nvPr>
        </p:nvPicPr>
        <p:blipFill>
          <a:blip r:embed="rId2" cstate="print"/>
          <a:srcRect/>
          <a:stretch>
            <a:fillRect/>
          </a:stretch>
        </p:blipFill>
        <p:spPr>
          <a:xfrm>
            <a:off x="2819400" y="5181600"/>
            <a:ext cx="3810000" cy="571500"/>
          </a:xfrm>
          <a:noFill/>
          <a:ln/>
        </p:spPr>
      </p:pic>
    </p:spTree>
  </p:cSld>
  <p:clrMapOvr>
    <a:masterClrMapping/>
  </p:clrMapOvr>
  <p:transition spd="slow">
    <p:push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a:t>2</a:t>
            </a:r>
            <a:r>
              <a:rPr lang="en-US" baseline="30000" dirty="0"/>
              <a:t>nd</a:t>
            </a:r>
            <a:r>
              <a:rPr lang="en-US" dirty="0"/>
              <a:t> Law</a:t>
            </a:r>
          </a:p>
        </p:txBody>
      </p:sp>
      <p:sp>
        <p:nvSpPr>
          <p:cNvPr id="32771" name="Rectangle 3"/>
          <p:cNvSpPr>
            <a:spLocks noGrp="1" noChangeArrowheads="1"/>
          </p:cNvSpPr>
          <p:nvPr>
            <p:ph type="body" idx="1"/>
          </p:nvPr>
        </p:nvSpPr>
        <p:spPr/>
        <p:txBody>
          <a:bodyPr/>
          <a:lstStyle/>
          <a:p>
            <a:pPr>
              <a:buFont typeface="Wingdings" pitchFamily="2" charset="2"/>
              <a:buNone/>
            </a:pPr>
            <a:r>
              <a:rPr lang="en-US" sz="4400" i="1" dirty="0"/>
              <a:t>		The net force of an object is equal to the product of its mass and acceleration, or F=ma.</a:t>
            </a:r>
          </a:p>
        </p:txBody>
      </p:sp>
    </p:spTree>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dirty="0"/>
              <a:t>2</a:t>
            </a:r>
            <a:r>
              <a:rPr lang="en-US" baseline="30000" dirty="0"/>
              <a:t>nd</a:t>
            </a:r>
            <a:r>
              <a:rPr lang="en-US" dirty="0"/>
              <a:t> Law</a:t>
            </a:r>
          </a:p>
        </p:txBody>
      </p:sp>
      <p:sp>
        <p:nvSpPr>
          <p:cNvPr id="86019" name="Rectangle 3"/>
          <p:cNvSpPr>
            <a:spLocks noGrp="1" noChangeArrowheads="1"/>
          </p:cNvSpPr>
          <p:nvPr>
            <p:ph type="body" idx="1"/>
          </p:nvPr>
        </p:nvSpPr>
        <p:spPr/>
        <p:txBody>
          <a:bodyPr/>
          <a:lstStyle/>
          <a:p>
            <a:pPr>
              <a:buFont typeface="Wingdings" pitchFamily="2" charset="2"/>
              <a:buNone/>
            </a:pPr>
            <a:endParaRPr lang="en-US" dirty="0"/>
          </a:p>
          <a:p>
            <a:r>
              <a:rPr lang="en-US" dirty="0"/>
              <a:t>When mass is in kilograms and acceleration is in m/s/s, the unit of force is in </a:t>
            </a:r>
            <a:r>
              <a:rPr lang="en-US" dirty="0" err="1"/>
              <a:t>newtons</a:t>
            </a:r>
            <a:r>
              <a:rPr lang="en-US" dirty="0"/>
              <a:t> (N).</a:t>
            </a:r>
          </a:p>
          <a:p>
            <a:r>
              <a:rPr lang="en-US" dirty="0"/>
              <a:t>One </a:t>
            </a:r>
            <a:r>
              <a:rPr lang="en-US" dirty="0" smtClean="0"/>
              <a:t>Newton </a:t>
            </a:r>
            <a:r>
              <a:rPr lang="en-US" dirty="0"/>
              <a:t>is equal to the force required to accelerate one kilogram of mass at one </a:t>
            </a:r>
            <a:r>
              <a:rPr lang="en-US" dirty="0" smtClean="0"/>
              <a:t>meter/second/second, (m/s</a:t>
            </a:r>
            <a:r>
              <a:rPr lang="en-US" baseline="30000" dirty="0" smtClean="0"/>
              <a:t>2</a:t>
            </a:r>
            <a:r>
              <a:rPr lang="en-US" dirty="0" smtClean="0"/>
              <a:t> )</a:t>
            </a:r>
            <a:endParaRPr lang="en-US" baseline="30000" dirty="0"/>
          </a:p>
        </p:txBody>
      </p:sp>
    </p:spTree>
  </p:cSld>
  <p:clrMapOvr>
    <a:masterClrMapping/>
  </p:clrMapOvr>
  <p:transition spd="slow">
    <p:push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dirty="0"/>
              <a:t>2</a:t>
            </a:r>
            <a:r>
              <a:rPr lang="en-US" baseline="30000" dirty="0"/>
              <a:t>nd</a:t>
            </a:r>
            <a:r>
              <a:rPr lang="en-US" dirty="0"/>
              <a:t> Law (F = m x a)</a:t>
            </a:r>
          </a:p>
        </p:txBody>
      </p:sp>
      <p:sp>
        <p:nvSpPr>
          <p:cNvPr id="33795" name="Rectangle 3"/>
          <p:cNvSpPr>
            <a:spLocks noGrp="1" noChangeArrowheads="1"/>
          </p:cNvSpPr>
          <p:nvPr>
            <p:ph type="body" idx="1"/>
          </p:nvPr>
        </p:nvSpPr>
        <p:spPr/>
        <p:txBody>
          <a:bodyPr/>
          <a:lstStyle/>
          <a:p>
            <a:pPr>
              <a:lnSpc>
                <a:spcPct val="90000"/>
              </a:lnSpc>
            </a:pPr>
            <a:r>
              <a:rPr lang="en-US" dirty="0">
                <a:solidFill>
                  <a:srgbClr val="FFFF00"/>
                </a:solidFill>
                <a:effectLst/>
              </a:rPr>
              <a:t>How much force is needed to accelerate a 1400 kilogram car 2 meters per second/per second?</a:t>
            </a:r>
          </a:p>
          <a:p>
            <a:pPr>
              <a:lnSpc>
                <a:spcPct val="90000"/>
              </a:lnSpc>
            </a:pPr>
            <a:r>
              <a:rPr lang="en-US" dirty="0"/>
              <a:t>Write the formula</a:t>
            </a:r>
          </a:p>
          <a:p>
            <a:pPr>
              <a:lnSpc>
                <a:spcPct val="90000"/>
              </a:lnSpc>
            </a:pPr>
            <a:r>
              <a:rPr lang="en-US" dirty="0">
                <a:solidFill>
                  <a:srgbClr val="FFFF00"/>
                </a:solidFill>
                <a:effectLst/>
              </a:rPr>
              <a:t>F = m x a</a:t>
            </a:r>
          </a:p>
          <a:p>
            <a:pPr>
              <a:lnSpc>
                <a:spcPct val="90000"/>
              </a:lnSpc>
            </a:pPr>
            <a:r>
              <a:rPr lang="en-US" dirty="0"/>
              <a:t>Fill in given numbers and units</a:t>
            </a:r>
          </a:p>
          <a:p>
            <a:pPr>
              <a:lnSpc>
                <a:spcPct val="90000"/>
              </a:lnSpc>
            </a:pPr>
            <a:r>
              <a:rPr lang="en-US" dirty="0">
                <a:solidFill>
                  <a:srgbClr val="FFFF00"/>
                </a:solidFill>
                <a:effectLst/>
              </a:rPr>
              <a:t>F = 1400 kg x 2 meters per second/second</a:t>
            </a:r>
          </a:p>
          <a:p>
            <a:pPr>
              <a:lnSpc>
                <a:spcPct val="90000"/>
              </a:lnSpc>
            </a:pPr>
            <a:r>
              <a:rPr lang="en-US" dirty="0"/>
              <a:t>Solve for the unknown</a:t>
            </a:r>
          </a:p>
          <a:p>
            <a:pPr>
              <a:lnSpc>
                <a:spcPct val="90000"/>
              </a:lnSpc>
            </a:pPr>
            <a:r>
              <a:rPr lang="en-US" dirty="0">
                <a:solidFill>
                  <a:srgbClr val="FFFF00"/>
                </a:solidFill>
                <a:effectLst/>
              </a:rPr>
              <a:t>2800 kg-meters/second/second or</a:t>
            </a:r>
            <a:r>
              <a:rPr lang="en-US" sz="2800" dirty="0">
                <a:solidFill>
                  <a:srgbClr val="FFFF00"/>
                </a:solidFill>
                <a:effectLst/>
              </a:rPr>
              <a:t> </a:t>
            </a:r>
            <a:r>
              <a:rPr lang="en-US" sz="4400" b="1" dirty="0">
                <a:solidFill>
                  <a:srgbClr val="FFFF00"/>
                </a:solidFill>
                <a:effectLst/>
              </a:rPr>
              <a:t>2800 N</a:t>
            </a:r>
            <a:endParaRPr lang="en-US" sz="4000" b="1" dirty="0">
              <a:solidFill>
                <a:srgbClr val="FFFF00"/>
              </a:solidFill>
              <a:effectLst/>
            </a:endParaRPr>
          </a:p>
          <a:p>
            <a:pPr>
              <a:lnSpc>
                <a:spcPct val="90000"/>
              </a:lnSpc>
              <a:buFont typeface="Wingdings" pitchFamily="2" charset="2"/>
              <a:buNone/>
            </a:pPr>
            <a:endParaRPr lang="en-US" sz="4000" b="1" dirty="0">
              <a:solidFill>
                <a:srgbClr val="FF0000"/>
              </a:solidFill>
              <a:effectLst/>
            </a:endParaRPr>
          </a:p>
        </p:txBody>
      </p:sp>
    </p:spTree>
  </p:cSld>
  <p:clrMapOvr>
    <a:masterClrMapping/>
  </p:clrMapOvr>
  <p:transition spd="slow">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4"/>
          <p:cNvSpPr>
            <a:spLocks noGrp="1" noChangeArrowheads="1"/>
          </p:cNvSpPr>
          <p:nvPr>
            <p:ph type="title"/>
          </p:nvPr>
        </p:nvSpPr>
        <p:spPr>
          <a:xfrm>
            <a:off x="457200" y="0"/>
            <a:ext cx="8229600" cy="762000"/>
          </a:xfrm>
        </p:spPr>
        <p:txBody>
          <a:bodyPr/>
          <a:lstStyle/>
          <a:p>
            <a:r>
              <a:rPr lang="en-US" sz="3200" dirty="0" smtClean="0"/>
              <a:t>Try to solve for the missing values F=</a:t>
            </a:r>
            <a:r>
              <a:rPr lang="en-US" sz="3200" dirty="0" err="1" smtClean="0"/>
              <a:t>mxa</a:t>
            </a:r>
            <a:endParaRPr lang="en-US" sz="3200" dirty="0"/>
          </a:p>
        </p:txBody>
      </p:sp>
      <p:pic>
        <p:nvPicPr>
          <p:cNvPr id="91142" name="Picture 6" descr="table"/>
          <p:cNvPicPr>
            <a:picLocks noGrp="1" noChangeAspect="1" noChangeArrowheads="1"/>
          </p:cNvPicPr>
          <p:nvPr>
            <p:ph idx="1"/>
          </p:nvPr>
        </p:nvPicPr>
        <p:blipFill>
          <a:blip r:embed="rId2" cstate="print"/>
          <a:srcRect/>
          <a:stretch>
            <a:fillRect/>
          </a:stretch>
        </p:blipFill>
        <p:spPr>
          <a:xfrm>
            <a:off x="0" y="609600"/>
            <a:ext cx="9144000" cy="5862638"/>
          </a:xfrm>
          <a:solidFill>
            <a:srgbClr val="FFFF00"/>
          </a:solidFill>
          <a:ln/>
        </p:spPr>
      </p:pic>
      <p:sp>
        <p:nvSpPr>
          <p:cNvPr id="91143" name="Text Box 7"/>
          <p:cNvSpPr txBox="1">
            <a:spLocks noChangeArrowheads="1"/>
          </p:cNvSpPr>
          <p:nvPr/>
        </p:nvSpPr>
        <p:spPr bwMode="auto">
          <a:xfrm>
            <a:off x="381000" y="5473005"/>
            <a:ext cx="8458200" cy="1384995"/>
          </a:xfrm>
          <a:prstGeom prst="rect">
            <a:avLst/>
          </a:prstGeom>
          <a:solidFill>
            <a:srgbClr val="92D050"/>
          </a:solidFill>
          <a:ln w="9525">
            <a:noFill/>
            <a:miter lim="800000"/>
            <a:headEnd/>
            <a:tailEnd/>
          </a:ln>
          <a:effectLst/>
        </p:spPr>
        <p:txBody>
          <a:bodyPr>
            <a:spAutoFit/>
          </a:bodyPr>
          <a:lstStyle/>
          <a:p>
            <a:pPr>
              <a:spcBef>
                <a:spcPct val="50000"/>
              </a:spcBef>
            </a:pPr>
            <a:r>
              <a:rPr lang="en-US" sz="2800" b="1" dirty="0">
                <a:solidFill>
                  <a:srgbClr val="7030A0"/>
                </a:solidFill>
              </a:rPr>
              <a:t>If mass remains constant, doubling the acceleration, doubles the force. If force remains constant, doubling the mass, halves the acceleration.</a:t>
            </a:r>
          </a:p>
        </p:txBody>
      </p:sp>
    </p:spTree>
  </p:cSld>
  <p:clrMapOvr>
    <a:masterClrMapping/>
  </p:clrMapOvr>
  <p:transition spd="slow">
    <p:push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EAF862"/>
        </a:solidFill>
        <a:effectLst/>
      </p:bgPr>
    </p:bg>
    <p:spTree>
      <p:nvGrpSpPr>
        <p:cNvPr id="1" name=""/>
        <p:cNvGrpSpPr/>
        <p:nvPr/>
      </p:nvGrpSpPr>
      <p:grpSpPr>
        <a:xfrm>
          <a:off x="0" y="0"/>
          <a:ext cx="0" cy="0"/>
          <a:chOff x="0" y="0"/>
          <a:chExt cx="0" cy="0"/>
        </a:xfrm>
      </p:grpSpPr>
      <p:sp>
        <p:nvSpPr>
          <p:cNvPr id="106500" name="Rectangle 4"/>
          <p:cNvSpPr>
            <a:spLocks noGrp="1" noChangeArrowheads="1"/>
          </p:cNvSpPr>
          <p:nvPr>
            <p:ph type="title"/>
          </p:nvPr>
        </p:nvSpPr>
        <p:spPr>
          <a:xfrm>
            <a:off x="457200" y="0"/>
            <a:ext cx="8229600" cy="1143000"/>
          </a:xfrm>
        </p:spPr>
        <p:txBody>
          <a:bodyPr/>
          <a:lstStyle/>
          <a:p>
            <a:pPr algn="l"/>
            <a:r>
              <a:rPr lang="en-US" sz="2400" b="1" i="1" dirty="0">
                <a:solidFill>
                  <a:srgbClr val="FF0000"/>
                </a:solidFill>
                <a:latin typeface="Georgia" pitchFamily="18" charset="0"/>
              </a:rPr>
              <a:t>Newton’s 2</a:t>
            </a:r>
            <a:r>
              <a:rPr lang="en-US" sz="2400" b="1" i="1" baseline="30000" dirty="0">
                <a:solidFill>
                  <a:srgbClr val="FF0000"/>
                </a:solidFill>
                <a:latin typeface="Georgia" pitchFamily="18" charset="0"/>
              </a:rPr>
              <a:t>nd</a:t>
            </a:r>
            <a:r>
              <a:rPr lang="en-US" sz="2400" b="1" i="1" dirty="0">
                <a:solidFill>
                  <a:srgbClr val="FF0000"/>
                </a:solidFill>
                <a:latin typeface="Georgia" pitchFamily="18" charset="0"/>
              </a:rPr>
              <a:t> Law</a:t>
            </a:r>
            <a:r>
              <a:rPr lang="en-US" sz="4000" b="1" i="1" dirty="0">
                <a:solidFill>
                  <a:srgbClr val="FF0000"/>
                </a:solidFill>
                <a:latin typeface="Georgia" pitchFamily="18" charset="0"/>
              </a:rPr>
              <a:t> </a:t>
            </a:r>
            <a:r>
              <a:rPr lang="en-US" sz="2400" b="1" i="1" dirty="0">
                <a:solidFill>
                  <a:srgbClr val="FF0000"/>
                </a:solidFill>
                <a:latin typeface="Georgia" pitchFamily="18" charset="0"/>
              </a:rPr>
              <a:t>proves that different masses accelerate to the earth at the same rate, but with different forces.</a:t>
            </a:r>
          </a:p>
        </p:txBody>
      </p:sp>
      <p:sp>
        <p:nvSpPr>
          <p:cNvPr id="106501" name="Rectangle 5"/>
          <p:cNvSpPr>
            <a:spLocks noGrp="1" noChangeArrowheads="1"/>
          </p:cNvSpPr>
          <p:nvPr>
            <p:ph type="body" sz="half" idx="1"/>
          </p:nvPr>
        </p:nvSpPr>
        <p:spPr>
          <a:xfrm>
            <a:off x="457200" y="1447800"/>
            <a:ext cx="4038600" cy="4525963"/>
          </a:xfrm>
        </p:spPr>
        <p:txBody>
          <a:bodyPr/>
          <a:lstStyle/>
          <a:p>
            <a:r>
              <a:rPr lang="en-US" sz="2400" dirty="0">
                <a:latin typeface="Georgia" pitchFamily="18" charset="0"/>
              </a:rPr>
              <a:t>We know that objects with different masses accelerate to the ground at the same rate</a:t>
            </a:r>
            <a:r>
              <a:rPr lang="en-US" sz="2400" dirty="0" smtClean="0">
                <a:latin typeface="Georgia" pitchFamily="18" charset="0"/>
              </a:rPr>
              <a:t>. (A hammer and a ping pong ball will hit the ground at the same time!)</a:t>
            </a:r>
            <a:endParaRPr lang="en-US" sz="2400" dirty="0">
              <a:latin typeface="Georgia" pitchFamily="18" charset="0"/>
            </a:endParaRPr>
          </a:p>
          <a:p>
            <a:r>
              <a:rPr lang="en-US" sz="2400" dirty="0">
                <a:latin typeface="Georgia" pitchFamily="18" charset="0"/>
              </a:rPr>
              <a:t>However, because of the 2</a:t>
            </a:r>
            <a:r>
              <a:rPr lang="en-US" sz="2400" baseline="30000" dirty="0">
                <a:latin typeface="Georgia" pitchFamily="18" charset="0"/>
              </a:rPr>
              <a:t>nd</a:t>
            </a:r>
            <a:r>
              <a:rPr lang="en-US" sz="2400" dirty="0">
                <a:latin typeface="Georgia" pitchFamily="18" charset="0"/>
              </a:rPr>
              <a:t> Law we know that they don’t hit the ground with the same force.</a:t>
            </a:r>
          </a:p>
        </p:txBody>
      </p:sp>
      <p:pic>
        <p:nvPicPr>
          <p:cNvPr id="106503" name="Picture 7" descr="Picture1"/>
          <p:cNvPicPr>
            <a:picLocks noGrp="1" noChangeAspect="1" noChangeArrowheads="1"/>
          </p:cNvPicPr>
          <p:nvPr>
            <p:ph sz="half" idx="2"/>
          </p:nvPr>
        </p:nvPicPr>
        <p:blipFill>
          <a:blip r:embed="rId2" cstate="print"/>
          <a:srcRect/>
          <a:stretch>
            <a:fillRect/>
          </a:stretch>
        </p:blipFill>
        <p:spPr>
          <a:xfrm>
            <a:off x="4648200" y="1447800"/>
            <a:ext cx="4038600" cy="3949700"/>
          </a:xfrm>
          <a:noFill/>
          <a:ln/>
        </p:spPr>
      </p:pic>
      <p:sp>
        <p:nvSpPr>
          <p:cNvPr id="106505" name="Text Box 9"/>
          <p:cNvSpPr txBox="1">
            <a:spLocks noChangeArrowheads="1"/>
          </p:cNvSpPr>
          <p:nvPr/>
        </p:nvSpPr>
        <p:spPr bwMode="auto">
          <a:xfrm>
            <a:off x="2286000" y="5715000"/>
            <a:ext cx="3048000" cy="854075"/>
          </a:xfrm>
          <a:prstGeom prst="rect">
            <a:avLst/>
          </a:prstGeom>
          <a:noFill/>
          <a:ln w="9525">
            <a:noFill/>
            <a:miter lim="800000"/>
            <a:headEnd/>
            <a:tailEnd/>
          </a:ln>
          <a:effectLst/>
        </p:spPr>
        <p:txBody>
          <a:bodyPr>
            <a:spAutoFit/>
          </a:bodyPr>
          <a:lstStyle/>
          <a:p>
            <a:pPr algn="ctr">
              <a:spcBef>
                <a:spcPct val="50000"/>
              </a:spcBef>
            </a:pPr>
            <a:r>
              <a:rPr lang="en-US" sz="2000" b="1">
                <a:solidFill>
                  <a:srgbClr val="FF0000"/>
                </a:solidFill>
                <a:effectLst>
                  <a:outerShdw blurRad="38100" dist="38100" dir="2700000" algn="tl">
                    <a:srgbClr val="000000"/>
                  </a:outerShdw>
                </a:effectLst>
              </a:rPr>
              <a:t>F = ma</a:t>
            </a:r>
          </a:p>
          <a:p>
            <a:pPr algn="ctr">
              <a:spcBef>
                <a:spcPct val="50000"/>
              </a:spcBef>
            </a:pPr>
            <a:r>
              <a:rPr lang="en-US" sz="2000" b="1">
                <a:solidFill>
                  <a:srgbClr val="FF0000"/>
                </a:solidFill>
                <a:effectLst>
                  <a:outerShdw blurRad="38100" dist="38100" dir="2700000" algn="tl">
                    <a:srgbClr val="000000"/>
                  </a:outerShdw>
                </a:effectLst>
              </a:rPr>
              <a:t>98 N = 10 kg x 9.8 m/s/s</a:t>
            </a:r>
          </a:p>
        </p:txBody>
      </p:sp>
      <p:sp>
        <p:nvSpPr>
          <p:cNvPr id="106506" name="Text Box 10"/>
          <p:cNvSpPr txBox="1">
            <a:spLocks noChangeArrowheads="1"/>
          </p:cNvSpPr>
          <p:nvPr/>
        </p:nvSpPr>
        <p:spPr bwMode="auto">
          <a:xfrm>
            <a:off x="6019800" y="5715000"/>
            <a:ext cx="2667000" cy="854075"/>
          </a:xfrm>
          <a:prstGeom prst="rect">
            <a:avLst/>
          </a:prstGeom>
          <a:noFill/>
          <a:ln w="9525">
            <a:noFill/>
            <a:miter lim="800000"/>
            <a:headEnd/>
            <a:tailEnd/>
          </a:ln>
          <a:effectLst/>
        </p:spPr>
        <p:txBody>
          <a:bodyPr>
            <a:spAutoFit/>
          </a:bodyPr>
          <a:lstStyle/>
          <a:p>
            <a:pPr algn="ctr">
              <a:spcBef>
                <a:spcPct val="50000"/>
              </a:spcBef>
            </a:pPr>
            <a:r>
              <a:rPr lang="en-US" sz="2000" b="1">
                <a:solidFill>
                  <a:srgbClr val="FF0000"/>
                </a:solidFill>
                <a:effectLst>
                  <a:outerShdw blurRad="38100" dist="38100" dir="2700000" algn="tl">
                    <a:srgbClr val="000000"/>
                  </a:outerShdw>
                </a:effectLst>
              </a:rPr>
              <a:t>F = ma</a:t>
            </a:r>
          </a:p>
          <a:p>
            <a:pPr algn="ctr">
              <a:spcBef>
                <a:spcPct val="50000"/>
              </a:spcBef>
            </a:pPr>
            <a:r>
              <a:rPr lang="en-US" sz="2000" b="1">
                <a:solidFill>
                  <a:srgbClr val="FF0000"/>
                </a:solidFill>
                <a:effectLst>
                  <a:outerShdw blurRad="38100" dist="38100" dir="2700000" algn="tl">
                    <a:srgbClr val="000000"/>
                  </a:outerShdw>
                </a:effectLst>
              </a:rPr>
              <a:t>9.8 N = 1 kg x 9.8 m/s/s</a:t>
            </a:r>
          </a:p>
        </p:txBody>
      </p:sp>
    </p:spTree>
  </p:cSld>
  <p:clrMapOvr>
    <a:masterClrMapping/>
  </p:clrMapOvr>
  <p:transition spd="slow">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p:txBody>
          <a:bodyPr/>
          <a:lstStyle/>
          <a:p>
            <a:pPr>
              <a:buFont typeface="Wingdings" pitchFamily="2" charset="2"/>
              <a:buNone/>
            </a:pPr>
            <a:r>
              <a:rPr lang="en-US" dirty="0"/>
              <a:t>		</a:t>
            </a:r>
            <a:r>
              <a:rPr lang="en-US" sz="4400" i="1" dirty="0">
                <a:solidFill>
                  <a:srgbClr val="EAF862"/>
                </a:solidFill>
                <a:latin typeface="Georgia" pitchFamily="18" charset="0"/>
              </a:rPr>
              <a:t>While most people know what Newton's laws say, many people do not know what they mean (or simply do not believe what they mean). </a:t>
            </a:r>
          </a:p>
        </p:txBody>
      </p:sp>
    </p:spTree>
  </p:cSld>
  <p:clrMapOvr>
    <a:masterClrMapping/>
  </p:clrMapOvr>
  <p:transition spd="slow">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18789" name="Rectangle 5"/>
          <p:cNvSpPr>
            <a:spLocks noGrp="1" noChangeArrowheads="1"/>
          </p:cNvSpPr>
          <p:nvPr>
            <p:ph type="title"/>
          </p:nvPr>
        </p:nvSpPr>
        <p:spPr/>
        <p:txBody>
          <a:bodyPr/>
          <a:lstStyle/>
          <a:p>
            <a:endParaRPr lang="en-US" dirty="0"/>
          </a:p>
        </p:txBody>
      </p:sp>
      <p:pic>
        <p:nvPicPr>
          <p:cNvPr id="118788" name="Picture 4" descr="newtonapple"/>
          <p:cNvPicPr>
            <a:picLocks noGrp="1" noChangeAspect="1" noChangeArrowheads="1" noCrop="1"/>
          </p:cNvPicPr>
          <p:nvPr>
            <p:ph idx="1"/>
          </p:nvPr>
        </p:nvPicPr>
        <p:blipFill>
          <a:blip r:embed="rId2" cstate="print"/>
          <a:srcRect/>
          <a:stretch>
            <a:fillRect/>
          </a:stretch>
        </p:blipFill>
        <p:spPr>
          <a:xfrm>
            <a:off x="2286000" y="1066800"/>
            <a:ext cx="4041775" cy="5053013"/>
          </a:xfrm>
          <a:noFill/>
          <a:ln/>
        </p:spPr>
      </p:pic>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dirty="0"/>
              <a:t>Check Your </a:t>
            </a:r>
            <a:r>
              <a:rPr lang="en-US" dirty="0" smtClean="0"/>
              <a:t>Understanding</a:t>
            </a:r>
            <a:br>
              <a:rPr lang="en-US" dirty="0" smtClean="0"/>
            </a:br>
            <a:r>
              <a:rPr lang="en-US" dirty="0" smtClean="0"/>
              <a:t>(</a:t>
            </a:r>
            <a:r>
              <a:rPr lang="en-US" sz="4000" dirty="0" smtClean="0"/>
              <a:t>write down and solve in notebook</a:t>
            </a:r>
            <a:r>
              <a:rPr lang="en-US" dirty="0" smtClean="0"/>
              <a:t>)</a:t>
            </a:r>
            <a:endParaRPr lang="en-US" dirty="0"/>
          </a:p>
        </p:txBody>
      </p:sp>
      <p:sp>
        <p:nvSpPr>
          <p:cNvPr id="89091" name="Rectangle 3"/>
          <p:cNvSpPr>
            <a:spLocks noGrp="1" noChangeArrowheads="1"/>
          </p:cNvSpPr>
          <p:nvPr>
            <p:ph type="body" idx="1"/>
          </p:nvPr>
        </p:nvSpPr>
        <p:spPr/>
        <p:txBody>
          <a:bodyPr/>
          <a:lstStyle/>
          <a:p>
            <a:pPr>
              <a:lnSpc>
                <a:spcPct val="80000"/>
              </a:lnSpc>
              <a:buFont typeface="Wingdings" pitchFamily="2" charset="2"/>
              <a:buNone/>
            </a:pPr>
            <a:endParaRPr lang="en-US" sz="2000" b="1" dirty="0"/>
          </a:p>
          <a:p>
            <a:pPr>
              <a:lnSpc>
                <a:spcPct val="80000"/>
              </a:lnSpc>
            </a:pPr>
            <a:r>
              <a:rPr lang="en-US" sz="2000" dirty="0"/>
              <a:t>1. What acceleration will result when a 12 N net force applied to a 3 kg object? A 6 kg object?</a:t>
            </a:r>
          </a:p>
          <a:p>
            <a:pPr>
              <a:lnSpc>
                <a:spcPct val="80000"/>
              </a:lnSpc>
              <a:buFont typeface="Wingdings" pitchFamily="2" charset="2"/>
              <a:buNone/>
            </a:pPr>
            <a:r>
              <a:rPr lang="en-US" sz="2000" dirty="0"/>
              <a:t> </a:t>
            </a:r>
          </a:p>
          <a:p>
            <a:pPr>
              <a:lnSpc>
                <a:spcPct val="80000"/>
              </a:lnSpc>
            </a:pPr>
            <a:r>
              <a:rPr lang="en-US" sz="2000" dirty="0"/>
              <a:t>2. A net force of 16 N causes a mass to accelerate at a rate of </a:t>
            </a:r>
            <a:r>
              <a:rPr lang="en-US" sz="2000" dirty="0" smtClean="0"/>
              <a:t>4 </a:t>
            </a:r>
            <a:r>
              <a:rPr lang="en-US" sz="2000" dirty="0"/>
              <a:t>m/s</a:t>
            </a:r>
            <a:r>
              <a:rPr lang="en-US" sz="2000" baseline="30000" dirty="0"/>
              <a:t>2</a:t>
            </a:r>
            <a:r>
              <a:rPr lang="en-US" sz="2000" dirty="0"/>
              <a:t>. Determine the mass.</a:t>
            </a:r>
          </a:p>
          <a:p>
            <a:pPr>
              <a:lnSpc>
                <a:spcPct val="80000"/>
              </a:lnSpc>
            </a:pPr>
            <a:endParaRPr lang="en-US" sz="2000" dirty="0"/>
          </a:p>
          <a:p>
            <a:pPr>
              <a:lnSpc>
                <a:spcPct val="80000"/>
              </a:lnSpc>
            </a:pPr>
            <a:r>
              <a:rPr lang="en-US" sz="2000" dirty="0"/>
              <a:t>3. How much force is needed to accelerate a 66 kg skier 1 m/sec/sec?</a:t>
            </a:r>
          </a:p>
          <a:p>
            <a:pPr>
              <a:lnSpc>
                <a:spcPct val="80000"/>
              </a:lnSpc>
              <a:buFont typeface="Wingdings" pitchFamily="2" charset="2"/>
              <a:buNone/>
            </a:pPr>
            <a:endParaRPr lang="en-US" sz="2000" dirty="0"/>
          </a:p>
          <a:p>
            <a:pPr>
              <a:lnSpc>
                <a:spcPct val="80000"/>
              </a:lnSpc>
            </a:pPr>
            <a:r>
              <a:rPr lang="en-US" sz="2000" dirty="0"/>
              <a:t>4. What is the force on a 1000 kg elevator that is falling freely at 9.8 m/sec/sec?</a:t>
            </a:r>
          </a:p>
          <a:p>
            <a:pPr>
              <a:lnSpc>
                <a:spcPct val="80000"/>
              </a:lnSpc>
              <a:buFont typeface="Wingdings" pitchFamily="2" charset="2"/>
              <a:buNone/>
            </a:pPr>
            <a:endParaRPr lang="en-US" sz="2000" dirty="0"/>
          </a:p>
        </p:txBody>
      </p:sp>
    </p:spTree>
  </p:cSld>
  <p:clrMapOvr>
    <a:masterClrMapping/>
  </p:clrMapOvr>
  <p:transition spd="slow">
    <p:push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dirty="0"/>
              <a:t>Check Your Understanding</a:t>
            </a:r>
          </a:p>
        </p:txBody>
      </p:sp>
      <p:sp>
        <p:nvSpPr>
          <p:cNvPr id="90115" name="Rectangle 3"/>
          <p:cNvSpPr>
            <a:spLocks noGrp="1" noChangeArrowheads="1"/>
          </p:cNvSpPr>
          <p:nvPr>
            <p:ph type="body" idx="1"/>
          </p:nvPr>
        </p:nvSpPr>
        <p:spPr/>
        <p:txBody>
          <a:bodyPr/>
          <a:lstStyle/>
          <a:p>
            <a:pPr>
              <a:lnSpc>
                <a:spcPct val="80000"/>
              </a:lnSpc>
              <a:buFont typeface="Wingdings" pitchFamily="2" charset="2"/>
              <a:buNone/>
            </a:pPr>
            <a:endParaRPr lang="en-US" sz="1800" b="1" dirty="0"/>
          </a:p>
          <a:p>
            <a:pPr>
              <a:lnSpc>
                <a:spcPct val="80000"/>
              </a:lnSpc>
            </a:pPr>
            <a:r>
              <a:rPr lang="en-US" sz="1800" dirty="0"/>
              <a:t>1. What acceleration will result when a 12 N net force applied to a 3 kg object? </a:t>
            </a:r>
          </a:p>
          <a:p>
            <a:pPr>
              <a:lnSpc>
                <a:spcPct val="80000"/>
              </a:lnSpc>
              <a:buFont typeface="Wingdings" pitchFamily="2" charset="2"/>
              <a:buNone/>
            </a:pPr>
            <a:r>
              <a:rPr lang="en-US" sz="1800" dirty="0"/>
              <a:t>				</a:t>
            </a:r>
            <a:r>
              <a:rPr lang="en-US" sz="1800" dirty="0" smtClean="0"/>
              <a:t>1. </a:t>
            </a:r>
            <a:r>
              <a:rPr lang="en-US" sz="1800" dirty="0" smtClean="0">
                <a:solidFill>
                  <a:srgbClr val="FFFF00"/>
                </a:solidFill>
              </a:rPr>
              <a:t> </a:t>
            </a:r>
            <a:r>
              <a:rPr lang="en-US" sz="1800" b="1" dirty="0">
                <a:solidFill>
                  <a:srgbClr val="FFFF00"/>
                </a:solidFill>
              </a:rPr>
              <a:t>12 N = 3 kg x 4 </a:t>
            </a:r>
            <a:r>
              <a:rPr lang="en-US" sz="1800" b="1" dirty="0" smtClean="0">
                <a:solidFill>
                  <a:srgbClr val="FFFF00"/>
                </a:solidFill>
              </a:rPr>
              <a:t>m/s/s</a:t>
            </a:r>
          </a:p>
          <a:p>
            <a:pPr>
              <a:lnSpc>
                <a:spcPct val="80000"/>
              </a:lnSpc>
              <a:buFont typeface="Wingdings" pitchFamily="2" charset="2"/>
              <a:buNone/>
            </a:pPr>
            <a:r>
              <a:rPr lang="en-US" sz="1800" b="1" dirty="0" smtClean="0">
                <a:solidFill>
                  <a:srgbClr val="FFFF00"/>
                </a:solidFill>
              </a:rPr>
              <a:t>				2. 12N = 6 kg x 2 m/s/s</a:t>
            </a:r>
            <a:endParaRPr lang="en-US" sz="1800" b="1" dirty="0">
              <a:solidFill>
                <a:srgbClr val="FFFF00"/>
              </a:solidFill>
            </a:endParaRPr>
          </a:p>
          <a:p>
            <a:pPr lvl="4" algn="ctr">
              <a:lnSpc>
                <a:spcPct val="80000"/>
              </a:lnSpc>
              <a:buFont typeface="Wingdings" pitchFamily="2" charset="2"/>
              <a:buNone/>
            </a:pPr>
            <a:r>
              <a:rPr lang="en-US" sz="1200" dirty="0"/>
              <a:t>  </a:t>
            </a:r>
          </a:p>
          <a:p>
            <a:pPr>
              <a:lnSpc>
                <a:spcPct val="80000"/>
              </a:lnSpc>
              <a:buFont typeface="Wingdings" pitchFamily="2" charset="2"/>
              <a:buNone/>
            </a:pPr>
            <a:r>
              <a:rPr lang="en-US" sz="1800" dirty="0"/>
              <a:t> </a:t>
            </a:r>
          </a:p>
          <a:p>
            <a:pPr>
              <a:lnSpc>
                <a:spcPct val="80000"/>
              </a:lnSpc>
            </a:pPr>
            <a:r>
              <a:rPr lang="en-US" sz="1800" dirty="0"/>
              <a:t>2. A net force of 16 N causes a mass to accelerate at a rate of </a:t>
            </a:r>
            <a:r>
              <a:rPr lang="en-US" sz="1800" dirty="0" smtClean="0"/>
              <a:t>4 </a:t>
            </a:r>
            <a:r>
              <a:rPr lang="en-US" sz="1800" dirty="0"/>
              <a:t>m/s</a:t>
            </a:r>
            <a:r>
              <a:rPr lang="en-US" sz="1800" baseline="30000" dirty="0"/>
              <a:t>2</a:t>
            </a:r>
            <a:r>
              <a:rPr lang="en-US" sz="1800" dirty="0"/>
              <a:t>. Determine the mass.</a:t>
            </a:r>
          </a:p>
          <a:p>
            <a:pPr>
              <a:lnSpc>
                <a:spcPct val="80000"/>
              </a:lnSpc>
              <a:buFont typeface="Wingdings" pitchFamily="2" charset="2"/>
              <a:buNone/>
            </a:pPr>
            <a:r>
              <a:rPr lang="en-US" sz="1800" dirty="0">
                <a:solidFill>
                  <a:srgbClr val="FFFF00"/>
                </a:solidFill>
              </a:rPr>
              <a:t>                                                      </a:t>
            </a:r>
            <a:r>
              <a:rPr lang="en-US" sz="1800" b="1" dirty="0">
                <a:solidFill>
                  <a:srgbClr val="FFFF00"/>
                </a:solidFill>
              </a:rPr>
              <a:t>16 N = </a:t>
            </a:r>
            <a:r>
              <a:rPr lang="en-US" sz="1800" b="1" dirty="0" smtClean="0">
                <a:solidFill>
                  <a:srgbClr val="FFFF00"/>
                </a:solidFill>
              </a:rPr>
              <a:t>4 </a:t>
            </a:r>
            <a:r>
              <a:rPr lang="en-US" sz="1800" b="1" dirty="0">
                <a:solidFill>
                  <a:srgbClr val="FFFF00"/>
                </a:solidFill>
              </a:rPr>
              <a:t>kg x </a:t>
            </a:r>
            <a:r>
              <a:rPr lang="en-US" sz="1800" b="1" dirty="0" smtClean="0">
                <a:solidFill>
                  <a:srgbClr val="FFFF00"/>
                </a:solidFill>
              </a:rPr>
              <a:t>4 </a:t>
            </a:r>
            <a:r>
              <a:rPr lang="en-US" sz="1800" b="1" dirty="0">
                <a:solidFill>
                  <a:srgbClr val="FFFF00"/>
                </a:solidFill>
              </a:rPr>
              <a:t>m/s/s</a:t>
            </a:r>
          </a:p>
          <a:p>
            <a:pPr algn="ctr">
              <a:lnSpc>
                <a:spcPct val="80000"/>
              </a:lnSpc>
              <a:buFont typeface="Wingdings" pitchFamily="2" charset="2"/>
              <a:buNone/>
            </a:pPr>
            <a:r>
              <a:rPr lang="en-US" sz="1800" dirty="0"/>
              <a:t> </a:t>
            </a:r>
          </a:p>
          <a:p>
            <a:pPr>
              <a:lnSpc>
                <a:spcPct val="80000"/>
              </a:lnSpc>
            </a:pPr>
            <a:r>
              <a:rPr lang="en-US" sz="1800" dirty="0"/>
              <a:t>3. How much force is needed to accelerate a 66 kg skier 1 m/sec/sec?</a:t>
            </a:r>
          </a:p>
          <a:p>
            <a:pPr>
              <a:lnSpc>
                <a:spcPct val="80000"/>
              </a:lnSpc>
            </a:pPr>
            <a:endParaRPr lang="en-US" sz="1800" dirty="0"/>
          </a:p>
          <a:p>
            <a:pPr algn="ctr">
              <a:lnSpc>
                <a:spcPct val="80000"/>
              </a:lnSpc>
              <a:buFont typeface="Wingdings" pitchFamily="2" charset="2"/>
              <a:buNone/>
            </a:pPr>
            <a:r>
              <a:rPr lang="en-US" sz="1800" b="1" dirty="0">
                <a:solidFill>
                  <a:srgbClr val="FFFF00"/>
                </a:solidFill>
              </a:rPr>
              <a:t>66 kg-m/sec/sec or 66 N</a:t>
            </a:r>
          </a:p>
          <a:p>
            <a:pPr algn="ctr">
              <a:lnSpc>
                <a:spcPct val="80000"/>
              </a:lnSpc>
              <a:buFont typeface="Wingdings" pitchFamily="2" charset="2"/>
              <a:buNone/>
            </a:pPr>
            <a:endParaRPr lang="en-US" sz="1800" b="1" dirty="0"/>
          </a:p>
          <a:p>
            <a:pPr>
              <a:lnSpc>
                <a:spcPct val="80000"/>
              </a:lnSpc>
            </a:pPr>
            <a:r>
              <a:rPr lang="en-US" sz="1800" dirty="0"/>
              <a:t>4. What is the force on a 1000 kg elevator that is falling freely at 9.8 m/sec/sec?</a:t>
            </a:r>
          </a:p>
          <a:p>
            <a:pPr>
              <a:lnSpc>
                <a:spcPct val="80000"/>
              </a:lnSpc>
            </a:pPr>
            <a:endParaRPr lang="en-US" sz="1800" dirty="0"/>
          </a:p>
          <a:p>
            <a:pPr algn="ctr">
              <a:lnSpc>
                <a:spcPct val="80000"/>
              </a:lnSpc>
            </a:pPr>
            <a:r>
              <a:rPr lang="en-US" sz="1800" b="1" dirty="0">
                <a:solidFill>
                  <a:srgbClr val="FFFF00"/>
                </a:solidFill>
                <a:effectLst/>
              </a:rPr>
              <a:t> </a:t>
            </a:r>
            <a:r>
              <a:rPr lang="en-US" sz="1800" b="1" dirty="0">
                <a:solidFill>
                  <a:srgbClr val="FFFF00"/>
                </a:solidFill>
              </a:rPr>
              <a:t>9800 kg-m/sec/sec or 9800 N</a:t>
            </a:r>
          </a:p>
          <a:p>
            <a:pPr algn="ctr">
              <a:lnSpc>
                <a:spcPct val="80000"/>
              </a:lnSpc>
            </a:pPr>
            <a:endParaRPr lang="en-US" sz="1800" b="1" dirty="0"/>
          </a:p>
        </p:txBody>
      </p:sp>
    </p:spTree>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endParaRPr lang="en-US" dirty="0"/>
          </a:p>
        </p:txBody>
      </p:sp>
      <p:pic>
        <p:nvPicPr>
          <p:cNvPr id="31747" name="Picture 3" descr="force1"/>
          <p:cNvPicPr>
            <a:picLocks noGrp="1" noChangeAspect="1" noChangeArrowheads="1"/>
          </p:cNvPicPr>
          <p:nvPr>
            <p:ph idx="1"/>
          </p:nvPr>
        </p:nvPicPr>
        <p:blipFill>
          <a:blip r:embed="rId2" cstate="print"/>
          <a:srcRect/>
          <a:stretch>
            <a:fillRect/>
          </a:stretch>
        </p:blipFill>
        <p:spPr>
          <a:xfrm>
            <a:off x="1524000" y="0"/>
            <a:ext cx="6324600" cy="6858000"/>
          </a:xfrm>
          <a:noFill/>
          <a:ln/>
        </p:spPr>
      </p:pic>
    </p:spTree>
  </p:cSld>
  <p:clrMapOvr>
    <a:masterClrMapping/>
  </p:clrMapOvr>
  <p:transition spd="slow">
    <p:push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a:t>3</a:t>
            </a:r>
            <a:r>
              <a:rPr lang="en-US" baseline="30000" dirty="0"/>
              <a:t>rd</a:t>
            </a:r>
            <a:r>
              <a:rPr lang="en-US" dirty="0"/>
              <a:t> Law</a:t>
            </a:r>
          </a:p>
        </p:txBody>
      </p:sp>
      <p:sp>
        <p:nvSpPr>
          <p:cNvPr id="36867" name="Rectangle 3"/>
          <p:cNvSpPr>
            <a:spLocks noGrp="1" noChangeArrowheads="1"/>
          </p:cNvSpPr>
          <p:nvPr>
            <p:ph type="body" sz="half" idx="1"/>
          </p:nvPr>
        </p:nvSpPr>
        <p:spPr/>
        <p:txBody>
          <a:bodyPr/>
          <a:lstStyle/>
          <a:p>
            <a:r>
              <a:rPr lang="en-US" sz="4800" dirty="0"/>
              <a:t>For every action, there is an equal </a:t>
            </a:r>
            <a:r>
              <a:rPr lang="en-US" sz="4800" dirty="0" smtClean="0"/>
              <a:t>but</a:t>
            </a:r>
            <a:r>
              <a:rPr lang="en-US" sz="4800" dirty="0" smtClean="0"/>
              <a:t> </a:t>
            </a:r>
            <a:r>
              <a:rPr lang="en-US" sz="4800" dirty="0"/>
              <a:t>opposite reaction.</a:t>
            </a:r>
          </a:p>
        </p:txBody>
      </p:sp>
      <p:sp>
        <p:nvSpPr>
          <p:cNvPr id="36868" name="Rectangle 4"/>
          <p:cNvSpPr>
            <a:spLocks noGrp="1" noChangeArrowheads="1"/>
          </p:cNvSpPr>
          <p:nvPr>
            <p:ph sz="half" idx="2"/>
          </p:nvPr>
        </p:nvSpPr>
        <p:spPr>
          <a:xfrm>
            <a:off x="457200" y="3940175"/>
            <a:ext cx="8229600" cy="2190750"/>
          </a:xfrm>
        </p:spPr>
        <p:txBody>
          <a:bodyPr/>
          <a:lstStyle/>
          <a:p>
            <a:endParaRPr lang="en-US" sz="2800"/>
          </a:p>
        </p:txBody>
      </p:sp>
    </p:spTree>
  </p:cSld>
  <p:clrMapOvr>
    <a:masterClrMapping/>
  </p:clrMapOvr>
  <p:transition spd="slow">
    <p:pu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p:txBody>
          <a:bodyPr/>
          <a:lstStyle/>
          <a:p>
            <a:r>
              <a:rPr lang="en-US" dirty="0"/>
              <a:t>3</a:t>
            </a:r>
            <a:r>
              <a:rPr lang="en-US" baseline="30000" dirty="0"/>
              <a:t>rd</a:t>
            </a:r>
            <a:r>
              <a:rPr lang="en-US" dirty="0"/>
              <a:t> Law</a:t>
            </a:r>
          </a:p>
        </p:txBody>
      </p:sp>
      <p:sp>
        <p:nvSpPr>
          <p:cNvPr id="44034" name="Rectangle 2"/>
          <p:cNvSpPr>
            <a:spLocks noGrp="1" noChangeArrowheads="1"/>
          </p:cNvSpPr>
          <p:nvPr>
            <p:ph type="body" sz="half" idx="1"/>
          </p:nvPr>
        </p:nvSpPr>
        <p:spPr>
          <a:xfrm>
            <a:off x="4572000" y="1524000"/>
            <a:ext cx="4038600" cy="5105400"/>
          </a:xfrm>
        </p:spPr>
        <p:txBody>
          <a:bodyPr/>
          <a:lstStyle/>
          <a:p>
            <a:pPr>
              <a:buFont typeface="Wingdings" pitchFamily="2" charset="2"/>
              <a:buNone/>
            </a:pPr>
            <a:r>
              <a:rPr lang="en-US" sz="2800" dirty="0"/>
              <a:t>	According to Newton, whenever objects A and B interact with each other, they exert forces upon each other. When you sit in your chair, your body exerts a downward force on the chair and the chair exerts an upward force on your body. </a:t>
            </a:r>
          </a:p>
        </p:txBody>
      </p:sp>
      <p:pic>
        <p:nvPicPr>
          <p:cNvPr id="44035" name="Picture 3" descr="j0344933"/>
          <p:cNvPicPr>
            <a:picLocks noGrp="1" noChangeAspect="1" noChangeArrowheads="1"/>
          </p:cNvPicPr>
          <p:nvPr>
            <p:ph sz="half" idx="2"/>
          </p:nvPr>
        </p:nvPicPr>
        <p:blipFill>
          <a:blip r:embed="rId2" cstate="print"/>
          <a:srcRect/>
          <a:stretch>
            <a:fillRect/>
          </a:stretch>
        </p:blipFill>
        <p:spPr>
          <a:xfrm>
            <a:off x="381000" y="1676400"/>
            <a:ext cx="3919538" cy="4191000"/>
          </a:xfrm>
          <a:noFill/>
          <a:ln/>
        </p:spPr>
      </p:pic>
    </p:spTree>
  </p:cSld>
  <p:clrMapOvr>
    <a:masterClrMapping/>
  </p:clrMapOvr>
  <p:transition spd="slow">
    <p:push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ChangeArrowheads="1"/>
          </p:cNvSpPr>
          <p:nvPr>
            <p:ph type="title"/>
          </p:nvPr>
        </p:nvSpPr>
        <p:spPr/>
        <p:txBody>
          <a:bodyPr/>
          <a:lstStyle/>
          <a:p>
            <a:r>
              <a:rPr lang="en-US" dirty="0"/>
              <a:t>3</a:t>
            </a:r>
            <a:r>
              <a:rPr lang="en-US" baseline="30000" dirty="0"/>
              <a:t>rd</a:t>
            </a:r>
            <a:r>
              <a:rPr lang="en-US" dirty="0"/>
              <a:t> Law</a:t>
            </a:r>
          </a:p>
        </p:txBody>
      </p:sp>
      <p:sp>
        <p:nvSpPr>
          <p:cNvPr id="45058" name="Rectangle 2"/>
          <p:cNvSpPr>
            <a:spLocks noGrp="1" noChangeArrowheads="1"/>
          </p:cNvSpPr>
          <p:nvPr>
            <p:ph type="body" sz="half" idx="1"/>
          </p:nvPr>
        </p:nvSpPr>
        <p:spPr>
          <a:xfrm>
            <a:off x="228600" y="1676400"/>
            <a:ext cx="4038600" cy="4454525"/>
          </a:xfrm>
        </p:spPr>
        <p:txBody>
          <a:bodyPr/>
          <a:lstStyle/>
          <a:p>
            <a:pPr>
              <a:buFont typeface="Wingdings" pitchFamily="2" charset="2"/>
              <a:buNone/>
            </a:pPr>
            <a:r>
              <a:rPr lang="en-US" sz="2800" dirty="0"/>
              <a:t>	There are two forces resulting from this interaction - a force on the chair and a force on your body. These two forces are called </a:t>
            </a:r>
            <a:r>
              <a:rPr lang="en-US" sz="2800" i="1" dirty="0"/>
              <a:t>action</a:t>
            </a:r>
            <a:r>
              <a:rPr lang="en-US" sz="2800" dirty="0"/>
              <a:t> and </a:t>
            </a:r>
            <a:r>
              <a:rPr lang="en-US" sz="2800" i="1" dirty="0"/>
              <a:t>reaction</a:t>
            </a:r>
            <a:r>
              <a:rPr lang="en-US" sz="2800" dirty="0"/>
              <a:t> forces.</a:t>
            </a:r>
          </a:p>
        </p:txBody>
      </p:sp>
      <p:pic>
        <p:nvPicPr>
          <p:cNvPr id="45059" name="Picture 3" descr="j0344928"/>
          <p:cNvPicPr>
            <a:picLocks noGrp="1" noChangeAspect="1" noChangeArrowheads="1"/>
          </p:cNvPicPr>
          <p:nvPr>
            <p:ph sz="half" idx="2"/>
          </p:nvPr>
        </p:nvPicPr>
        <p:blipFill>
          <a:blip r:embed="rId2" cstate="print"/>
          <a:srcRect/>
          <a:stretch>
            <a:fillRect/>
          </a:stretch>
        </p:blipFill>
        <p:spPr>
          <a:xfrm>
            <a:off x="4572000" y="1600200"/>
            <a:ext cx="4191000" cy="4002088"/>
          </a:xfrm>
          <a:noFill/>
          <a:ln/>
        </p:spPr>
      </p:pic>
    </p:spTree>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z="4000" i="1" dirty="0">
                <a:latin typeface="Georgia" pitchFamily="18" charset="0"/>
              </a:rPr>
              <a:t>Newton’s 3rd Law in Nature</a:t>
            </a:r>
          </a:p>
        </p:txBody>
      </p:sp>
      <p:sp>
        <p:nvSpPr>
          <p:cNvPr id="47107" name="Rectangle 3"/>
          <p:cNvSpPr>
            <a:spLocks noGrp="1" noChangeArrowheads="1"/>
          </p:cNvSpPr>
          <p:nvPr>
            <p:ph type="body" sz="half" idx="1"/>
          </p:nvPr>
        </p:nvSpPr>
        <p:spPr>
          <a:xfrm>
            <a:off x="0" y="1524000"/>
            <a:ext cx="4038600" cy="4530725"/>
          </a:xfrm>
        </p:spPr>
        <p:txBody>
          <a:bodyPr/>
          <a:lstStyle/>
          <a:p>
            <a:pPr>
              <a:lnSpc>
                <a:spcPct val="90000"/>
              </a:lnSpc>
            </a:pPr>
            <a:r>
              <a:rPr lang="en-US" sz="2400" dirty="0"/>
              <a:t>Consider the propulsion of a fish through the water. A fish uses its fins to push water backwards.  In turn, the water </a:t>
            </a:r>
            <a:r>
              <a:rPr lang="en-US" sz="2400" i="1" dirty="0"/>
              <a:t>reacts</a:t>
            </a:r>
            <a:r>
              <a:rPr lang="en-US" sz="2400" dirty="0"/>
              <a:t> by pushing the fish forwards, propelling the fish through the water.</a:t>
            </a:r>
          </a:p>
          <a:p>
            <a:pPr>
              <a:lnSpc>
                <a:spcPct val="90000"/>
              </a:lnSpc>
            </a:pPr>
            <a:r>
              <a:rPr lang="en-US" sz="2400" dirty="0"/>
              <a:t> The size of the force on the water equals the size of the force on the fish; the direction of the force on the water (backwards) is opposite the direction of the force on the fish (forwards).</a:t>
            </a:r>
          </a:p>
        </p:txBody>
      </p:sp>
      <p:pic>
        <p:nvPicPr>
          <p:cNvPr id="47108" name="Picture 4" descr="j0282885"/>
          <p:cNvPicPr>
            <a:picLocks noGrp="1" noChangeAspect="1" noChangeArrowheads="1" noCrop="1"/>
          </p:cNvPicPr>
          <p:nvPr>
            <p:ph sz="half" idx="2"/>
          </p:nvPr>
        </p:nvPicPr>
        <p:blipFill>
          <a:blip r:embed="rId2" cstate="print"/>
          <a:srcRect/>
          <a:stretch>
            <a:fillRect/>
          </a:stretch>
        </p:blipFill>
        <p:spPr>
          <a:xfrm>
            <a:off x="4343400" y="1905000"/>
            <a:ext cx="4495800" cy="3962400"/>
          </a:xfrm>
          <a:noFill/>
          <a:ln/>
        </p:spPr>
      </p:pic>
    </p:spTree>
  </p:cSld>
  <p:clrMapOvr>
    <a:masterClrMapping/>
  </p:clrMapOvr>
  <p:transition spd="slow">
    <p:push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dirty="0"/>
              <a:t>3</a:t>
            </a:r>
            <a:r>
              <a:rPr lang="en-US" baseline="30000" dirty="0"/>
              <a:t>rd</a:t>
            </a:r>
            <a:r>
              <a:rPr lang="en-US" dirty="0"/>
              <a:t> Law</a:t>
            </a:r>
          </a:p>
        </p:txBody>
      </p:sp>
      <p:pic>
        <p:nvPicPr>
          <p:cNvPr id="38915" name="Picture 3" descr="j0189234"/>
          <p:cNvPicPr>
            <a:picLocks noGrp="1" noChangeAspect="1" noChangeArrowheads="1" noCrop="1"/>
          </p:cNvPicPr>
          <p:nvPr>
            <p:ph sz="half" idx="2"/>
          </p:nvPr>
        </p:nvPicPr>
        <p:blipFill>
          <a:blip r:embed="rId2" cstate="print"/>
          <a:srcRect/>
          <a:stretch>
            <a:fillRect/>
          </a:stretch>
        </p:blipFill>
        <p:spPr>
          <a:xfrm>
            <a:off x="685800" y="1600200"/>
            <a:ext cx="3421063" cy="4572000"/>
          </a:xfrm>
          <a:noFill/>
          <a:ln/>
        </p:spPr>
      </p:pic>
      <p:sp>
        <p:nvSpPr>
          <p:cNvPr id="38916" name="Rectangle 4"/>
          <p:cNvSpPr>
            <a:spLocks noGrp="1" noChangeArrowheads="1"/>
          </p:cNvSpPr>
          <p:nvPr>
            <p:ph sz="half" idx="1"/>
          </p:nvPr>
        </p:nvSpPr>
        <p:spPr>
          <a:xfrm>
            <a:off x="4724400" y="1600200"/>
            <a:ext cx="4038600" cy="4525963"/>
          </a:xfrm>
        </p:spPr>
        <p:txBody>
          <a:bodyPr/>
          <a:lstStyle/>
          <a:p>
            <a:endParaRPr lang="en-US"/>
          </a:p>
        </p:txBody>
      </p:sp>
      <p:sp>
        <p:nvSpPr>
          <p:cNvPr id="38917" name="Text Box 5"/>
          <p:cNvSpPr txBox="1">
            <a:spLocks noChangeArrowheads="1"/>
          </p:cNvSpPr>
          <p:nvPr/>
        </p:nvSpPr>
        <p:spPr bwMode="auto">
          <a:xfrm>
            <a:off x="4822825" y="1820863"/>
            <a:ext cx="3787775" cy="396875"/>
          </a:xfrm>
          <a:prstGeom prst="rect">
            <a:avLst/>
          </a:prstGeom>
          <a:noFill/>
          <a:ln w="9525">
            <a:noFill/>
            <a:miter lim="800000"/>
            <a:headEnd/>
            <a:tailEnd/>
          </a:ln>
          <a:effectLst/>
        </p:spPr>
        <p:txBody>
          <a:bodyPr>
            <a:spAutoFit/>
          </a:bodyPr>
          <a:lstStyle/>
          <a:p>
            <a:pPr>
              <a:spcBef>
                <a:spcPct val="50000"/>
              </a:spcBef>
            </a:pPr>
            <a:endParaRPr lang="en-US" sz="2000" b="1">
              <a:effectLst>
                <a:outerShdw blurRad="38100" dist="38100" dir="2700000" algn="tl">
                  <a:srgbClr val="000000"/>
                </a:outerShdw>
              </a:effectLst>
              <a:latin typeface="Garamond" pitchFamily="18" charset="0"/>
            </a:endParaRPr>
          </a:p>
        </p:txBody>
      </p:sp>
      <p:sp>
        <p:nvSpPr>
          <p:cNvPr id="38918" name="Text Box 6"/>
          <p:cNvSpPr txBox="1">
            <a:spLocks noChangeArrowheads="1"/>
          </p:cNvSpPr>
          <p:nvPr/>
        </p:nvSpPr>
        <p:spPr bwMode="auto">
          <a:xfrm>
            <a:off x="4800600" y="1676400"/>
            <a:ext cx="4343400" cy="4478338"/>
          </a:xfrm>
          <a:prstGeom prst="rect">
            <a:avLst/>
          </a:prstGeom>
          <a:noFill/>
          <a:ln w="9525">
            <a:noFill/>
            <a:miter lim="800000"/>
            <a:headEnd/>
            <a:tailEnd/>
          </a:ln>
          <a:effectLst/>
        </p:spPr>
        <p:txBody>
          <a:bodyPr>
            <a:spAutoFit/>
          </a:bodyPr>
          <a:lstStyle/>
          <a:p>
            <a:pPr>
              <a:spcBef>
                <a:spcPct val="50000"/>
              </a:spcBef>
            </a:pPr>
            <a:r>
              <a:rPr lang="en-US" sz="3200" b="1">
                <a:effectLst>
                  <a:outerShdw blurRad="38100" dist="38100" dir="2700000" algn="tl">
                    <a:srgbClr val="000000"/>
                  </a:outerShdw>
                </a:effectLst>
                <a:latin typeface="Garamond" pitchFamily="18" charset="0"/>
              </a:rPr>
              <a:t>Flying gracefully through the air, birds depend on Newton’s third law of motion. As the birds push down on the air with their wings, the air pushes their wings up and gives them lift.</a:t>
            </a:r>
          </a:p>
        </p:txBody>
      </p:sp>
    </p:spTree>
  </p:cSld>
  <p:clrMapOvr>
    <a:masterClrMapping/>
  </p:clrMapOvr>
  <p:transition spd="slow">
    <p:push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endParaRPr lang="en-US" dirty="0"/>
          </a:p>
        </p:txBody>
      </p:sp>
      <p:sp>
        <p:nvSpPr>
          <p:cNvPr id="48131" name="Rectangle 3"/>
          <p:cNvSpPr>
            <a:spLocks noGrp="1" noChangeArrowheads="1"/>
          </p:cNvSpPr>
          <p:nvPr>
            <p:ph type="body" idx="1"/>
          </p:nvPr>
        </p:nvSpPr>
        <p:spPr/>
        <p:txBody>
          <a:bodyPr/>
          <a:lstStyle/>
          <a:p>
            <a:pPr>
              <a:lnSpc>
                <a:spcPct val="90000"/>
              </a:lnSpc>
            </a:pPr>
            <a:r>
              <a:rPr lang="en-US" sz="2800" dirty="0"/>
              <a:t>Consider the flying motion of birds. A bird flies by use of its wings. The wings of a bird push air downwards. In turn, the air reacts by pushing the bird upwards. </a:t>
            </a:r>
          </a:p>
          <a:p>
            <a:pPr>
              <a:lnSpc>
                <a:spcPct val="90000"/>
              </a:lnSpc>
            </a:pPr>
            <a:r>
              <a:rPr lang="en-US" sz="2800" dirty="0"/>
              <a:t>The size of the force on the air equals the size of the force on the bird; the direction of the force on the air (downwards) is opposite the direction of the force on the bird (upwards).</a:t>
            </a:r>
          </a:p>
          <a:p>
            <a:pPr>
              <a:lnSpc>
                <a:spcPct val="90000"/>
              </a:lnSpc>
            </a:pPr>
            <a:r>
              <a:rPr lang="en-US" sz="2800" dirty="0"/>
              <a:t>Action-reaction force pairs make it possible for birds to fly.</a:t>
            </a:r>
          </a:p>
        </p:txBody>
      </p:sp>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a:solidFill>
                  <a:srgbClr val="000000"/>
                </a:solidFill>
                <a:effectLst>
                  <a:outerShdw blurRad="38100" dist="38100" dir="2700000" algn="tl">
                    <a:srgbClr val="FFFFFF"/>
                  </a:outerShdw>
                </a:effectLst>
                <a:latin typeface="Georgia" pitchFamily="18" charset="0"/>
              </a:rPr>
              <a:t>Newton’s Laws of </a:t>
            </a:r>
            <a:r>
              <a:rPr lang="en-US" dirty="0" smtClean="0">
                <a:solidFill>
                  <a:srgbClr val="000000"/>
                </a:solidFill>
                <a:effectLst>
                  <a:outerShdw blurRad="38100" dist="38100" dir="2700000" algn="tl">
                    <a:srgbClr val="FFFFFF"/>
                  </a:outerShdw>
                </a:effectLst>
                <a:latin typeface="Georgia" pitchFamily="18" charset="0"/>
              </a:rPr>
              <a:t>Motion</a:t>
            </a:r>
            <a:br>
              <a:rPr lang="en-US" dirty="0" smtClean="0">
                <a:solidFill>
                  <a:srgbClr val="000000"/>
                </a:solidFill>
                <a:effectLst>
                  <a:outerShdw blurRad="38100" dist="38100" dir="2700000" algn="tl">
                    <a:srgbClr val="FFFFFF"/>
                  </a:outerShdw>
                </a:effectLst>
                <a:latin typeface="Georgia" pitchFamily="18" charset="0"/>
              </a:rPr>
            </a:br>
            <a:r>
              <a:rPr lang="en-US" dirty="0" smtClean="0">
                <a:solidFill>
                  <a:srgbClr val="000000"/>
                </a:solidFill>
                <a:effectLst>
                  <a:outerShdw blurRad="38100" dist="38100" dir="2700000" algn="tl">
                    <a:srgbClr val="FFFFFF"/>
                  </a:outerShdw>
                </a:effectLst>
                <a:latin typeface="Georgia" pitchFamily="18" charset="0"/>
              </a:rPr>
              <a:t>(write this down in notebook)</a:t>
            </a:r>
            <a:endParaRPr lang="en-US" dirty="0">
              <a:solidFill>
                <a:srgbClr val="000000"/>
              </a:solidFill>
              <a:effectLst>
                <a:outerShdw blurRad="38100" dist="38100" dir="2700000" algn="tl">
                  <a:srgbClr val="FFFFFF"/>
                </a:outerShdw>
              </a:effectLst>
              <a:latin typeface="Georgia" pitchFamily="18" charset="0"/>
            </a:endParaRPr>
          </a:p>
        </p:txBody>
      </p:sp>
      <p:sp>
        <p:nvSpPr>
          <p:cNvPr id="23555" name="Rectangle 3"/>
          <p:cNvSpPr>
            <a:spLocks noGrp="1" noChangeArrowheads="1"/>
          </p:cNvSpPr>
          <p:nvPr>
            <p:ph type="body" sz="half" idx="1"/>
          </p:nvPr>
        </p:nvSpPr>
        <p:spPr>
          <a:xfrm>
            <a:off x="457200" y="1600200"/>
            <a:ext cx="8153400" cy="4530725"/>
          </a:xfrm>
        </p:spPr>
        <p:txBody>
          <a:bodyPr/>
          <a:lstStyle/>
          <a:p>
            <a:r>
              <a:rPr lang="en-US" sz="3600" dirty="0">
                <a:solidFill>
                  <a:srgbClr val="000000"/>
                </a:solidFill>
                <a:effectLst>
                  <a:outerShdw blurRad="38100" dist="38100" dir="2700000" algn="tl">
                    <a:srgbClr val="FFFFFF"/>
                  </a:outerShdw>
                </a:effectLst>
                <a:latin typeface="Georgia" pitchFamily="18" charset="0"/>
              </a:rPr>
              <a:t>1</a:t>
            </a:r>
            <a:r>
              <a:rPr lang="en-US" sz="3600" baseline="30000" dirty="0">
                <a:solidFill>
                  <a:srgbClr val="000000"/>
                </a:solidFill>
                <a:effectLst>
                  <a:outerShdw blurRad="38100" dist="38100" dir="2700000" algn="tl">
                    <a:srgbClr val="FFFFFF"/>
                  </a:outerShdw>
                </a:effectLst>
                <a:latin typeface="Georgia" pitchFamily="18" charset="0"/>
              </a:rPr>
              <a:t>st</a:t>
            </a:r>
            <a:r>
              <a:rPr lang="en-US" sz="3600" dirty="0">
                <a:solidFill>
                  <a:srgbClr val="000000"/>
                </a:solidFill>
                <a:effectLst>
                  <a:outerShdw blurRad="38100" dist="38100" dir="2700000" algn="tl">
                    <a:srgbClr val="FFFFFF"/>
                  </a:outerShdw>
                </a:effectLst>
                <a:latin typeface="Georgia" pitchFamily="18" charset="0"/>
              </a:rPr>
              <a:t> Law</a:t>
            </a:r>
            <a:r>
              <a:rPr lang="en-US" dirty="0">
                <a:latin typeface="Georgia" pitchFamily="18" charset="0"/>
              </a:rPr>
              <a:t> </a:t>
            </a:r>
            <a:r>
              <a:rPr lang="en-US" dirty="0">
                <a:solidFill>
                  <a:srgbClr val="EAF862"/>
                </a:solidFill>
                <a:latin typeface="Georgia" pitchFamily="18" charset="0"/>
              </a:rPr>
              <a:t>– An object at rest will stay at rest, and an object in motion will stay in motion at constant velocity, unless acted upon by </a:t>
            </a:r>
            <a:r>
              <a:rPr lang="en-US" dirty="0" smtClean="0">
                <a:solidFill>
                  <a:srgbClr val="EAF862"/>
                </a:solidFill>
                <a:latin typeface="Georgia" pitchFamily="18" charset="0"/>
              </a:rPr>
              <a:t>an outside or </a:t>
            </a:r>
            <a:r>
              <a:rPr lang="en-US" dirty="0">
                <a:solidFill>
                  <a:srgbClr val="EAF862"/>
                </a:solidFill>
                <a:latin typeface="Georgia" pitchFamily="18" charset="0"/>
              </a:rPr>
              <a:t>unbalanced force.</a:t>
            </a:r>
          </a:p>
          <a:p>
            <a:r>
              <a:rPr lang="en-US" sz="3600" dirty="0">
                <a:solidFill>
                  <a:srgbClr val="000000"/>
                </a:solidFill>
                <a:effectLst>
                  <a:outerShdw blurRad="38100" dist="38100" dir="2700000" algn="tl">
                    <a:srgbClr val="FFFFFF"/>
                  </a:outerShdw>
                </a:effectLst>
                <a:latin typeface="Georgia" pitchFamily="18" charset="0"/>
              </a:rPr>
              <a:t>2</a:t>
            </a:r>
            <a:r>
              <a:rPr lang="en-US" sz="3600" baseline="30000" dirty="0">
                <a:solidFill>
                  <a:srgbClr val="000000"/>
                </a:solidFill>
                <a:effectLst>
                  <a:outerShdw blurRad="38100" dist="38100" dir="2700000" algn="tl">
                    <a:srgbClr val="FFFFFF"/>
                  </a:outerShdw>
                </a:effectLst>
                <a:latin typeface="Georgia" pitchFamily="18" charset="0"/>
              </a:rPr>
              <a:t>nd</a:t>
            </a:r>
            <a:r>
              <a:rPr lang="en-US" sz="3600" dirty="0">
                <a:solidFill>
                  <a:srgbClr val="000000"/>
                </a:solidFill>
                <a:effectLst>
                  <a:outerShdw blurRad="38100" dist="38100" dir="2700000" algn="tl">
                    <a:srgbClr val="FFFFFF"/>
                  </a:outerShdw>
                </a:effectLst>
                <a:latin typeface="Georgia" pitchFamily="18" charset="0"/>
              </a:rPr>
              <a:t> Law</a:t>
            </a:r>
            <a:r>
              <a:rPr lang="en-US" dirty="0">
                <a:latin typeface="Georgia" pitchFamily="18" charset="0"/>
              </a:rPr>
              <a:t> – </a:t>
            </a:r>
            <a:r>
              <a:rPr lang="en-US" dirty="0">
                <a:solidFill>
                  <a:srgbClr val="EAF862"/>
                </a:solidFill>
                <a:latin typeface="Georgia" pitchFamily="18" charset="0"/>
              </a:rPr>
              <a:t>Force equals mass times acceleration</a:t>
            </a:r>
            <a:r>
              <a:rPr lang="en-US" dirty="0" smtClean="0">
                <a:solidFill>
                  <a:srgbClr val="EAF862"/>
                </a:solidFill>
                <a:latin typeface="Georgia" pitchFamily="18" charset="0"/>
              </a:rPr>
              <a:t>. F=</a:t>
            </a:r>
            <a:r>
              <a:rPr lang="en-US" dirty="0" err="1" smtClean="0">
                <a:solidFill>
                  <a:srgbClr val="EAF862"/>
                </a:solidFill>
                <a:latin typeface="Georgia" pitchFamily="18" charset="0"/>
              </a:rPr>
              <a:t>mxa</a:t>
            </a:r>
            <a:endParaRPr lang="en-US" dirty="0">
              <a:solidFill>
                <a:srgbClr val="EAF862"/>
              </a:solidFill>
              <a:latin typeface="Georgia" pitchFamily="18" charset="0"/>
            </a:endParaRPr>
          </a:p>
          <a:p>
            <a:r>
              <a:rPr lang="en-US" sz="3600" dirty="0">
                <a:solidFill>
                  <a:srgbClr val="000000"/>
                </a:solidFill>
                <a:effectLst>
                  <a:outerShdw blurRad="38100" dist="38100" dir="2700000" algn="tl">
                    <a:srgbClr val="FFFFFF"/>
                  </a:outerShdw>
                </a:effectLst>
                <a:latin typeface="Georgia" pitchFamily="18" charset="0"/>
              </a:rPr>
              <a:t>3</a:t>
            </a:r>
            <a:r>
              <a:rPr lang="en-US" sz="3600" baseline="30000" dirty="0">
                <a:solidFill>
                  <a:srgbClr val="000000"/>
                </a:solidFill>
                <a:effectLst>
                  <a:outerShdw blurRad="38100" dist="38100" dir="2700000" algn="tl">
                    <a:srgbClr val="FFFFFF"/>
                  </a:outerShdw>
                </a:effectLst>
                <a:latin typeface="Georgia" pitchFamily="18" charset="0"/>
              </a:rPr>
              <a:t>rd</a:t>
            </a:r>
            <a:r>
              <a:rPr lang="en-US" sz="3600" dirty="0">
                <a:solidFill>
                  <a:srgbClr val="000000"/>
                </a:solidFill>
                <a:effectLst>
                  <a:outerShdw blurRad="38100" dist="38100" dir="2700000" algn="tl">
                    <a:srgbClr val="FFFFFF"/>
                  </a:outerShdw>
                </a:effectLst>
                <a:latin typeface="Georgia" pitchFamily="18" charset="0"/>
              </a:rPr>
              <a:t> Law</a:t>
            </a:r>
            <a:r>
              <a:rPr lang="en-US" dirty="0">
                <a:latin typeface="Georgia" pitchFamily="18" charset="0"/>
              </a:rPr>
              <a:t> – </a:t>
            </a:r>
            <a:r>
              <a:rPr lang="en-US" dirty="0">
                <a:solidFill>
                  <a:srgbClr val="EAF862"/>
                </a:solidFill>
                <a:latin typeface="Georgia" pitchFamily="18" charset="0"/>
              </a:rPr>
              <a:t>For every action there is an </a:t>
            </a:r>
            <a:r>
              <a:rPr lang="en-US" dirty="0" smtClean="0">
                <a:solidFill>
                  <a:srgbClr val="EAF862"/>
                </a:solidFill>
                <a:latin typeface="Georgia" pitchFamily="18" charset="0"/>
              </a:rPr>
              <a:t>equal but </a:t>
            </a:r>
            <a:r>
              <a:rPr lang="en-US" dirty="0">
                <a:solidFill>
                  <a:srgbClr val="EAF862"/>
                </a:solidFill>
                <a:latin typeface="Georgia" pitchFamily="18" charset="0"/>
              </a:rPr>
              <a:t>opposite reaction.</a:t>
            </a:r>
          </a:p>
        </p:txBody>
      </p:sp>
    </p:spTree>
  </p:cSld>
  <p:clrMapOvr>
    <a:masterClrMapping/>
  </p:clrMapOvr>
  <p:transition spd="slow">
    <p:push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26"/>
          <p:cNvSpPr>
            <a:spLocks noGrp="1" noChangeArrowheads="1"/>
          </p:cNvSpPr>
          <p:nvPr>
            <p:ph type="title"/>
          </p:nvPr>
        </p:nvSpPr>
        <p:spPr/>
        <p:txBody>
          <a:bodyPr/>
          <a:lstStyle/>
          <a:p>
            <a:endParaRPr lang="en-US" dirty="0"/>
          </a:p>
        </p:txBody>
      </p:sp>
      <p:pic>
        <p:nvPicPr>
          <p:cNvPr id="39939" name="Picture 1027" descr="j0309717"/>
          <p:cNvPicPr>
            <a:picLocks noGrp="1" noChangeAspect="1" noChangeArrowheads="1" noCrop="1"/>
          </p:cNvPicPr>
          <p:nvPr>
            <p:ph sz="half" idx="1"/>
          </p:nvPr>
        </p:nvPicPr>
        <p:blipFill>
          <a:blip r:embed="rId2" cstate="print"/>
          <a:srcRect/>
          <a:stretch>
            <a:fillRect/>
          </a:stretch>
        </p:blipFill>
        <p:spPr>
          <a:xfrm>
            <a:off x="0" y="0"/>
            <a:ext cx="9144000" cy="6858000"/>
          </a:xfrm>
          <a:noFill/>
          <a:ln/>
        </p:spPr>
      </p:pic>
    </p:spTree>
  </p:cSld>
  <p:clrMapOvr>
    <a:masterClrMapping/>
  </p:clrMapOvr>
  <p:transition spd="slow">
    <p:wheel spokes="8"/>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z="4000" i="1" dirty="0">
                <a:latin typeface="Georgia" pitchFamily="18" charset="0"/>
              </a:rPr>
              <a:t>Other examples of Newton’s Third Law</a:t>
            </a:r>
          </a:p>
        </p:txBody>
      </p:sp>
      <p:sp>
        <p:nvSpPr>
          <p:cNvPr id="50179" name="Rectangle 3"/>
          <p:cNvSpPr>
            <a:spLocks noGrp="1" noChangeArrowheads="1"/>
          </p:cNvSpPr>
          <p:nvPr>
            <p:ph type="body" sz="half" idx="1"/>
          </p:nvPr>
        </p:nvSpPr>
        <p:spPr/>
        <p:txBody>
          <a:bodyPr/>
          <a:lstStyle/>
          <a:p>
            <a:r>
              <a:rPr lang="en-US" sz="2800" dirty="0"/>
              <a:t>The baseball forces the bat to the left (an action); the bat forces the ball to the right (the reaction). </a:t>
            </a:r>
          </a:p>
        </p:txBody>
      </p:sp>
      <p:sp>
        <p:nvSpPr>
          <p:cNvPr id="50180" name="AutoShape 4" descr="u2l4a5"/>
          <p:cNvSpPr>
            <a:spLocks noChangeAspect="1" noChangeArrowheads="1"/>
          </p:cNvSpPr>
          <p:nvPr/>
        </p:nvSpPr>
        <p:spPr bwMode="auto">
          <a:xfrm>
            <a:off x="155575" y="46038"/>
            <a:ext cx="1352550" cy="1057275"/>
          </a:xfrm>
          <a:prstGeom prst="rect">
            <a:avLst/>
          </a:prstGeom>
          <a:noFill/>
        </p:spPr>
        <p:txBody>
          <a:bodyPr/>
          <a:lstStyle/>
          <a:p>
            <a:endParaRPr lang="en-US"/>
          </a:p>
        </p:txBody>
      </p:sp>
      <p:sp>
        <p:nvSpPr>
          <p:cNvPr id="50181" name="AutoShape 5" descr="u2l4a5"/>
          <p:cNvSpPr>
            <a:spLocks noChangeAspect="1" noChangeArrowheads="1"/>
          </p:cNvSpPr>
          <p:nvPr/>
        </p:nvSpPr>
        <p:spPr bwMode="auto">
          <a:xfrm>
            <a:off x="155575" y="46038"/>
            <a:ext cx="1352550" cy="1057275"/>
          </a:xfrm>
          <a:prstGeom prst="rect">
            <a:avLst/>
          </a:prstGeom>
          <a:noFill/>
        </p:spPr>
        <p:txBody>
          <a:bodyPr/>
          <a:lstStyle/>
          <a:p>
            <a:endParaRPr lang="en-US"/>
          </a:p>
        </p:txBody>
      </p:sp>
      <p:pic>
        <p:nvPicPr>
          <p:cNvPr id="50182" name="Picture 6" descr="baseball"/>
          <p:cNvPicPr>
            <a:picLocks noGrp="1" noChangeAspect="1" noChangeArrowheads="1"/>
          </p:cNvPicPr>
          <p:nvPr>
            <p:ph sz="half" idx="2"/>
          </p:nvPr>
        </p:nvPicPr>
        <p:blipFill>
          <a:blip r:embed="rId3" cstate="print"/>
          <a:srcRect/>
          <a:stretch>
            <a:fillRect/>
          </a:stretch>
        </p:blipFill>
        <p:spPr>
          <a:xfrm>
            <a:off x="4572000" y="1676400"/>
            <a:ext cx="4343400" cy="3395663"/>
          </a:xfrm>
          <a:noFill/>
          <a:ln/>
        </p:spPr>
      </p:pic>
      <p:pic>
        <p:nvPicPr>
          <p:cNvPr id="50183" name="Picture 7">
            <a:hlinkClick r:id="" action="ppaction://media"/>
          </p:cNvPr>
          <p:cNvPicPr>
            <a:picLocks noRot="1" noChangeAspect="1" noChangeArrowheads="1"/>
          </p:cNvPicPr>
          <p:nvPr>
            <a:wavAudioFile r:embed="rId1" name="bsblht04.wav"/>
          </p:nvPr>
        </p:nvPicPr>
        <p:blipFill>
          <a:blip r:embed="rId4" cstate="print"/>
          <a:srcRect/>
          <a:stretch>
            <a:fillRect/>
          </a:stretch>
        </p:blipFill>
        <p:spPr bwMode="auto">
          <a:xfrm>
            <a:off x="4114800" y="5715000"/>
            <a:ext cx="304800" cy="304800"/>
          </a:xfrm>
          <a:prstGeom prst="rect">
            <a:avLst/>
          </a:prstGeom>
          <a:noFill/>
        </p:spPr>
      </p:pic>
    </p:spTree>
  </p:cSld>
  <p:clrMapOvr>
    <a:masterClrMapping/>
  </p:clrMapOvr>
  <p:transition spd="slow"/>
  <p:timing>
    <p:tnLst>
      <p:par>
        <p:cTn id="1" dur="indefinite" restart="never" nodeType="tmRoot">
          <p:childTnLst>
            <p:seq concurrent="1" nextAc="seek">
              <p:cTn id="2" restart="whenNotActive" fill="hold" evtFilter="cancelBubble" nodeType="interactiveSeq">
                <p:stCondLst>
                  <p:cond evt="onClick" delay="0">
                    <p:tgtEl>
                      <p:spTgt spid="50183"/>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544" fill="hold"/>
                                        <p:tgtEl>
                                          <p:spTgt spid="50183"/>
                                        </p:tgtEl>
                                      </p:cBhvr>
                                    </p:cmd>
                                  </p:childTnLst>
                                </p:cTn>
                              </p:par>
                            </p:childTnLst>
                          </p:cTn>
                        </p:par>
                      </p:childTnLst>
                    </p:cTn>
                  </p:par>
                </p:childTnLst>
              </p:cTn>
              <p:nextCondLst>
                <p:cond evt="onClick" delay="0">
                  <p:tgtEl>
                    <p:spTgt spid="50183"/>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0183"/>
                </p:tgtEl>
              </p:cMediaNode>
            </p:audio>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i="1" dirty="0">
                <a:latin typeface="Georgia" pitchFamily="18" charset="0"/>
              </a:rPr>
              <a:t>3</a:t>
            </a:r>
            <a:r>
              <a:rPr lang="en-US" i="1" baseline="30000" dirty="0">
                <a:latin typeface="Georgia" pitchFamily="18" charset="0"/>
              </a:rPr>
              <a:t>rd</a:t>
            </a:r>
            <a:r>
              <a:rPr lang="en-US" i="1" dirty="0">
                <a:latin typeface="Georgia" pitchFamily="18" charset="0"/>
              </a:rPr>
              <a:t> Law</a:t>
            </a:r>
          </a:p>
        </p:txBody>
      </p:sp>
      <p:sp>
        <p:nvSpPr>
          <p:cNvPr id="71683" name="Rectangle 3"/>
          <p:cNvSpPr>
            <a:spLocks noGrp="1" noChangeArrowheads="1"/>
          </p:cNvSpPr>
          <p:nvPr>
            <p:ph type="body" sz="half" idx="1"/>
          </p:nvPr>
        </p:nvSpPr>
        <p:spPr/>
        <p:txBody>
          <a:bodyPr/>
          <a:lstStyle/>
          <a:p>
            <a:r>
              <a:rPr lang="en-US" sz="2800" dirty="0"/>
              <a:t>Consider the motion of a car on the way to school. A car is equipped with wheels which spin backwards. As the wheels spin backwards, they grip the road and push the road </a:t>
            </a:r>
            <a:r>
              <a:rPr lang="en-US" sz="2800" dirty="0" smtClean="0"/>
              <a:t>backwards as the car goes forward</a:t>
            </a:r>
            <a:endParaRPr lang="en-US" sz="2800" dirty="0"/>
          </a:p>
        </p:txBody>
      </p:sp>
      <p:pic>
        <p:nvPicPr>
          <p:cNvPr id="71684" name="Picture 4" descr="j0296927"/>
          <p:cNvPicPr>
            <a:picLocks noGrp="1" noChangeAspect="1" noChangeArrowheads="1" noCrop="1"/>
          </p:cNvPicPr>
          <p:nvPr>
            <p:ph sz="half" idx="2"/>
          </p:nvPr>
        </p:nvPicPr>
        <p:blipFill>
          <a:blip r:embed="rId2" cstate="print"/>
          <a:srcRect/>
          <a:stretch>
            <a:fillRect/>
          </a:stretch>
        </p:blipFill>
        <p:spPr>
          <a:xfrm>
            <a:off x="5181600" y="1447800"/>
            <a:ext cx="3317875" cy="4724400"/>
          </a:xfrm>
          <a:noFill/>
          <a:ln/>
        </p:spPr>
      </p:pic>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i="1" dirty="0">
                <a:latin typeface="Georgia" pitchFamily="18" charset="0"/>
              </a:rPr>
              <a:t>3</a:t>
            </a:r>
            <a:r>
              <a:rPr lang="en-US" i="1" baseline="30000" dirty="0">
                <a:latin typeface="Georgia" pitchFamily="18" charset="0"/>
              </a:rPr>
              <a:t>rd</a:t>
            </a:r>
            <a:r>
              <a:rPr lang="en-US" i="1" dirty="0">
                <a:latin typeface="Georgia" pitchFamily="18" charset="0"/>
              </a:rPr>
              <a:t> Law</a:t>
            </a:r>
          </a:p>
        </p:txBody>
      </p:sp>
      <p:pic>
        <p:nvPicPr>
          <p:cNvPr id="37891" name="Picture 3" descr="j0297001"/>
          <p:cNvPicPr>
            <a:picLocks noGrp="1" noChangeAspect="1" noChangeArrowheads="1" noCrop="1"/>
          </p:cNvPicPr>
          <p:nvPr>
            <p:ph sz="half" idx="2"/>
          </p:nvPr>
        </p:nvPicPr>
        <p:blipFill>
          <a:blip r:embed="rId2" cstate="print"/>
          <a:srcRect/>
          <a:stretch>
            <a:fillRect/>
          </a:stretch>
        </p:blipFill>
        <p:spPr>
          <a:xfrm>
            <a:off x="434975" y="1219200"/>
            <a:ext cx="3732213" cy="5334000"/>
          </a:xfrm>
          <a:noFill/>
          <a:ln/>
        </p:spPr>
      </p:pic>
      <p:sp>
        <p:nvSpPr>
          <p:cNvPr id="37892" name="Text Box 4"/>
          <p:cNvSpPr txBox="1">
            <a:spLocks noChangeArrowheads="1"/>
          </p:cNvSpPr>
          <p:nvPr/>
        </p:nvSpPr>
        <p:spPr bwMode="auto">
          <a:xfrm>
            <a:off x="4419600" y="1219200"/>
            <a:ext cx="4321175" cy="396875"/>
          </a:xfrm>
          <a:prstGeom prst="rect">
            <a:avLst/>
          </a:prstGeom>
          <a:noFill/>
          <a:ln w="9525">
            <a:noFill/>
            <a:miter lim="800000"/>
            <a:headEnd/>
            <a:tailEnd/>
          </a:ln>
          <a:effectLst/>
        </p:spPr>
        <p:txBody>
          <a:bodyPr>
            <a:spAutoFit/>
          </a:bodyPr>
          <a:lstStyle/>
          <a:p>
            <a:pPr>
              <a:spcBef>
                <a:spcPct val="50000"/>
              </a:spcBef>
            </a:pPr>
            <a:endParaRPr lang="en-US" sz="2000" b="1">
              <a:effectLst>
                <a:outerShdw blurRad="38100" dist="38100" dir="2700000" algn="tl">
                  <a:srgbClr val="000000"/>
                </a:outerShdw>
              </a:effectLst>
              <a:latin typeface="Garamond" pitchFamily="18" charset="0"/>
            </a:endParaRPr>
          </a:p>
        </p:txBody>
      </p:sp>
      <p:sp>
        <p:nvSpPr>
          <p:cNvPr id="37893" name="Text Box 5"/>
          <p:cNvSpPr txBox="1">
            <a:spLocks noChangeArrowheads="1"/>
          </p:cNvSpPr>
          <p:nvPr/>
        </p:nvSpPr>
        <p:spPr bwMode="auto">
          <a:xfrm>
            <a:off x="4495800" y="1295400"/>
            <a:ext cx="4648200" cy="5021263"/>
          </a:xfrm>
          <a:prstGeom prst="rect">
            <a:avLst/>
          </a:prstGeom>
          <a:noFill/>
          <a:ln w="9525">
            <a:noFill/>
            <a:miter lim="800000"/>
            <a:headEnd/>
            <a:tailEnd/>
          </a:ln>
          <a:effectLst/>
        </p:spPr>
        <p:txBody>
          <a:bodyPr>
            <a:spAutoFit/>
          </a:bodyPr>
          <a:lstStyle/>
          <a:p>
            <a:pPr>
              <a:spcBef>
                <a:spcPct val="50000"/>
              </a:spcBef>
            </a:pPr>
            <a:r>
              <a:rPr lang="en-US" sz="2400" b="1" i="1">
                <a:effectLst>
                  <a:outerShdw blurRad="38100" dist="38100" dir="2700000" algn="tl">
                    <a:srgbClr val="000000"/>
                  </a:outerShdw>
                </a:effectLst>
                <a:latin typeface="Georgia" pitchFamily="18" charset="0"/>
              </a:rPr>
              <a:t>The reaction of a rocket is an application of the third law of motion. Various fuels are burned in the engine, producing hot gases. </a:t>
            </a:r>
          </a:p>
          <a:p>
            <a:pPr>
              <a:spcBef>
                <a:spcPct val="50000"/>
              </a:spcBef>
            </a:pPr>
            <a:r>
              <a:rPr lang="en-US" sz="2400" b="1" i="1">
                <a:effectLst>
                  <a:outerShdw blurRad="38100" dist="38100" dir="2700000" algn="tl">
                    <a:srgbClr val="000000"/>
                  </a:outerShdw>
                </a:effectLst>
                <a:latin typeface="Georgia" pitchFamily="18" charset="0"/>
              </a:rPr>
              <a:t>The hot gases push against the inside tube of the rocket and escape out the bottom of the tube. As the gases move downward, the rocket moves in the opposite direction.</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914400"/>
            <a:ext cx="8229600" cy="1155700"/>
          </a:xfrm>
        </p:spPr>
        <p:txBody>
          <a:bodyPr/>
          <a:lstStyle/>
          <a:p>
            <a:r>
              <a:rPr lang="en-US" sz="4000" dirty="0">
                <a:solidFill>
                  <a:srgbClr val="000000"/>
                </a:solidFill>
                <a:effectLst>
                  <a:outerShdw blurRad="38100" dist="38100" dir="2700000" algn="tl">
                    <a:srgbClr val="FFFFFF"/>
                  </a:outerShdw>
                </a:effectLst>
                <a:latin typeface="Georgia" pitchFamily="18" charset="0"/>
              </a:rPr>
              <a:t>1</a:t>
            </a:r>
            <a:r>
              <a:rPr lang="en-US" sz="4000" baseline="30000" dirty="0">
                <a:solidFill>
                  <a:srgbClr val="000000"/>
                </a:solidFill>
                <a:effectLst>
                  <a:outerShdw blurRad="38100" dist="38100" dir="2700000" algn="tl">
                    <a:srgbClr val="FFFFFF"/>
                  </a:outerShdw>
                </a:effectLst>
                <a:latin typeface="Georgia" pitchFamily="18" charset="0"/>
              </a:rPr>
              <a:t>st</a:t>
            </a:r>
            <a:r>
              <a:rPr lang="en-US" sz="4000" dirty="0">
                <a:solidFill>
                  <a:srgbClr val="000000"/>
                </a:solidFill>
                <a:effectLst>
                  <a:outerShdw blurRad="38100" dist="38100" dir="2700000" algn="tl">
                    <a:srgbClr val="FFFFFF"/>
                  </a:outerShdw>
                </a:effectLst>
                <a:latin typeface="Georgia" pitchFamily="18" charset="0"/>
              </a:rPr>
              <a:t> Law of Motion</a:t>
            </a:r>
            <a:br>
              <a:rPr lang="en-US" sz="4000" dirty="0">
                <a:solidFill>
                  <a:srgbClr val="000000"/>
                </a:solidFill>
                <a:effectLst>
                  <a:outerShdw blurRad="38100" dist="38100" dir="2700000" algn="tl">
                    <a:srgbClr val="FFFFFF"/>
                  </a:outerShdw>
                </a:effectLst>
                <a:latin typeface="Georgia" pitchFamily="18" charset="0"/>
              </a:rPr>
            </a:br>
            <a:r>
              <a:rPr lang="en-US" sz="4000" dirty="0">
                <a:solidFill>
                  <a:srgbClr val="000000"/>
                </a:solidFill>
                <a:effectLst>
                  <a:outerShdw blurRad="38100" dist="38100" dir="2700000" algn="tl">
                    <a:srgbClr val="FFFFFF"/>
                  </a:outerShdw>
                </a:effectLst>
                <a:latin typeface="Georgia" pitchFamily="18" charset="0"/>
              </a:rPr>
              <a:t> (Law of Inertia)</a:t>
            </a:r>
            <a:br>
              <a:rPr lang="en-US" sz="4000" dirty="0">
                <a:solidFill>
                  <a:srgbClr val="000000"/>
                </a:solidFill>
                <a:effectLst>
                  <a:outerShdw blurRad="38100" dist="38100" dir="2700000" algn="tl">
                    <a:srgbClr val="FFFFFF"/>
                  </a:outerShdw>
                </a:effectLst>
                <a:latin typeface="Georgia" pitchFamily="18" charset="0"/>
              </a:rPr>
            </a:br>
            <a:endParaRPr lang="en-US" sz="4000" dirty="0">
              <a:solidFill>
                <a:srgbClr val="000000"/>
              </a:solidFill>
              <a:effectLst>
                <a:outerShdw blurRad="38100" dist="38100" dir="2700000" algn="tl">
                  <a:srgbClr val="FFFFFF"/>
                </a:outerShdw>
              </a:effectLst>
              <a:latin typeface="Georgia" pitchFamily="18" charset="0"/>
            </a:endParaRPr>
          </a:p>
        </p:txBody>
      </p:sp>
      <p:sp>
        <p:nvSpPr>
          <p:cNvPr id="76803" name="Rectangle 3"/>
          <p:cNvSpPr>
            <a:spLocks noGrp="1" noChangeArrowheads="1"/>
          </p:cNvSpPr>
          <p:nvPr>
            <p:ph type="body" sz="half" idx="1"/>
          </p:nvPr>
        </p:nvSpPr>
        <p:spPr>
          <a:xfrm>
            <a:off x="457200" y="2514600"/>
            <a:ext cx="8153400" cy="4114800"/>
          </a:xfrm>
        </p:spPr>
        <p:txBody>
          <a:bodyPr/>
          <a:lstStyle/>
          <a:p>
            <a:pPr>
              <a:buFont typeface="Wingdings" pitchFamily="2" charset="2"/>
              <a:buNone/>
            </a:pPr>
            <a:r>
              <a:rPr lang="en-US" dirty="0">
                <a:latin typeface="Georgia" pitchFamily="18" charset="0"/>
              </a:rPr>
              <a:t>	</a:t>
            </a:r>
            <a:r>
              <a:rPr lang="en-US" sz="4400" i="1" dirty="0">
                <a:solidFill>
                  <a:srgbClr val="EAF862"/>
                </a:solidFill>
                <a:latin typeface="Georgia" pitchFamily="18" charset="0"/>
              </a:rPr>
              <a:t>An object at rest will stay at rest, and an object in motion will stay in motion at constant velocity, unless acted upon by an unbalanced force.</a:t>
            </a:r>
          </a:p>
        </p:txBody>
      </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title"/>
          </p:nvPr>
        </p:nvSpPr>
        <p:spPr/>
        <p:txBody>
          <a:bodyPr/>
          <a:lstStyle/>
          <a:p>
            <a:r>
              <a:rPr lang="en-US" dirty="0"/>
              <a:t>1</a:t>
            </a:r>
            <a:r>
              <a:rPr lang="en-US" baseline="30000" dirty="0"/>
              <a:t>st</a:t>
            </a:r>
            <a:r>
              <a:rPr lang="en-US" dirty="0"/>
              <a:t> Law</a:t>
            </a:r>
          </a:p>
        </p:txBody>
      </p:sp>
      <p:sp>
        <p:nvSpPr>
          <p:cNvPr id="40962" name="Rectangle 2"/>
          <p:cNvSpPr>
            <a:spLocks noGrp="1" noChangeArrowheads="1"/>
          </p:cNvSpPr>
          <p:nvPr>
            <p:ph type="body" sz="half" idx="1"/>
          </p:nvPr>
        </p:nvSpPr>
        <p:spPr>
          <a:xfrm>
            <a:off x="304800" y="1447800"/>
            <a:ext cx="4038600" cy="4530725"/>
          </a:xfrm>
        </p:spPr>
        <p:txBody>
          <a:bodyPr/>
          <a:lstStyle/>
          <a:p>
            <a:r>
              <a:rPr lang="en-US" sz="4000" i="1" dirty="0">
                <a:solidFill>
                  <a:srgbClr val="EAF862"/>
                </a:solidFill>
                <a:latin typeface="Georgia" pitchFamily="18" charset="0"/>
              </a:rPr>
              <a:t>Inertia is the  tendency of an object to resist changes in its velocity: whether in motion or motionless.</a:t>
            </a:r>
          </a:p>
        </p:txBody>
      </p:sp>
      <p:pic>
        <p:nvPicPr>
          <p:cNvPr id="40969" name="j0202044.jpg">
            <a:hlinkClick r:id="" action="ppaction://media"/>
          </p:cNvPr>
          <p:cNvPicPr>
            <a:picLocks noGrp="1" noRot="1" noChangeAspect="1" noChangeArrowheads="1"/>
          </p:cNvPicPr>
          <p:nvPr>
            <p:ph sz="half" idx="2"/>
            <a:videoFile r:link="rId1"/>
          </p:nvPr>
        </p:nvPicPr>
        <p:blipFill>
          <a:blip r:embed="rId3" cstate="print"/>
          <a:srcRect/>
          <a:stretch>
            <a:fillRect/>
          </a:stretch>
        </p:blipFill>
        <p:spPr>
          <a:xfrm>
            <a:off x="4191000" y="1676400"/>
            <a:ext cx="4722813" cy="3155950"/>
          </a:xfrm>
        </p:spPr>
      </p:pic>
      <p:sp>
        <p:nvSpPr>
          <p:cNvPr id="40970" name="Text Box 10"/>
          <p:cNvSpPr txBox="1">
            <a:spLocks noChangeArrowheads="1"/>
          </p:cNvSpPr>
          <p:nvPr/>
        </p:nvSpPr>
        <p:spPr bwMode="auto">
          <a:xfrm>
            <a:off x="4267200" y="5257800"/>
            <a:ext cx="4572000" cy="641350"/>
          </a:xfrm>
          <a:prstGeom prst="rect">
            <a:avLst/>
          </a:prstGeom>
          <a:noFill/>
          <a:ln w="9525">
            <a:noFill/>
            <a:miter lim="800000"/>
            <a:headEnd/>
            <a:tailEnd/>
          </a:ln>
          <a:effectLst/>
        </p:spPr>
        <p:txBody>
          <a:bodyPr>
            <a:spAutoFit/>
          </a:bodyPr>
          <a:lstStyle/>
          <a:p>
            <a:pPr>
              <a:spcBef>
                <a:spcPct val="50000"/>
              </a:spcBef>
            </a:pPr>
            <a:r>
              <a:rPr lang="en-US"/>
              <a:t>These pumpkins will not move unless acted on by an unbalanced force.</a:t>
            </a: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0969"/>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0969"/>
                </p:tgtEl>
              </p:cMediaNode>
            </p:video>
            <p:seq concurrent="1" nextAc="seek">
              <p:cTn id="8" restart="whenNotActive" fill="hold" evtFilter="cancelBubble" nodeType="interactiveSeq">
                <p:stCondLst>
                  <p:cond evt="onClick" delay="0">
                    <p:tgtEl>
                      <p:spTgt spid="40969"/>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0969"/>
                                        </p:tgtEl>
                                      </p:cBhvr>
                                    </p:cmd>
                                  </p:childTnLst>
                                </p:cTn>
                              </p:par>
                            </p:childTnLst>
                          </p:cTn>
                        </p:par>
                      </p:childTnLst>
                    </p:cTn>
                  </p:par>
                </p:childTnLst>
              </p:cTn>
              <p:nextCondLst>
                <p:cond evt="onClick" delay="0">
                  <p:tgtEl>
                    <p:spTgt spid="40969"/>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a:t>1</a:t>
            </a:r>
            <a:r>
              <a:rPr lang="en-US" baseline="30000" dirty="0"/>
              <a:t>st</a:t>
            </a:r>
            <a:r>
              <a:rPr lang="en-US" dirty="0"/>
              <a:t> Law </a:t>
            </a:r>
          </a:p>
        </p:txBody>
      </p:sp>
      <p:pic>
        <p:nvPicPr>
          <p:cNvPr id="26627" name="Picture 3" descr="j0336838"/>
          <p:cNvPicPr>
            <a:picLocks noGrp="1" noChangeAspect="1" noChangeArrowheads="1" noCrop="1"/>
          </p:cNvPicPr>
          <p:nvPr>
            <p:ph sz="half" idx="1"/>
          </p:nvPr>
        </p:nvPicPr>
        <p:blipFill>
          <a:blip r:embed="rId2" cstate="print"/>
          <a:srcRect/>
          <a:stretch>
            <a:fillRect/>
          </a:stretch>
        </p:blipFill>
        <p:spPr>
          <a:xfrm>
            <a:off x="4495800" y="1600200"/>
            <a:ext cx="3886200" cy="3752850"/>
          </a:xfrm>
          <a:noFill/>
          <a:ln/>
        </p:spPr>
      </p:pic>
      <p:sp>
        <p:nvSpPr>
          <p:cNvPr id="26628" name="Rectangle 4"/>
          <p:cNvSpPr>
            <a:spLocks noGrp="1" noChangeArrowheads="1"/>
          </p:cNvSpPr>
          <p:nvPr>
            <p:ph type="body" sz="half" idx="2"/>
          </p:nvPr>
        </p:nvSpPr>
        <p:spPr>
          <a:xfrm>
            <a:off x="228600" y="1447800"/>
            <a:ext cx="4038600" cy="4525963"/>
          </a:xfrm>
        </p:spPr>
        <p:txBody>
          <a:bodyPr/>
          <a:lstStyle/>
          <a:p>
            <a:pPr>
              <a:lnSpc>
                <a:spcPct val="90000"/>
              </a:lnSpc>
            </a:pPr>
            <a:r>
              <a:rPr lang="en-US" sz="4000" dirty="0"/>
              <a:t>Once airborne, unless acted on by an unbalanced force (gravity and air – fluid friction), it would never stop! </a:t>
            </a:r>
          </a:p>
        </p:txBody>
      </p:sp>
    </p:spTree>
  </p:cSld>
  <p:clrMapOvr>
    <a:masterClrMapping/>
  </p:clrMapOvr>
  <p:transition spd="slow">
    <p:push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a:t>1</a:t>
            </a:r>
            <a:r>
              <a:rPr lang="en-US" baseline="30000" dirty="0"/>
              <a:t>st</a:t>
            </a:r>
            <a:r>
              <a:rPr lang="en-US" dirty="0"/>
              <a:t> Law </a:t>
            </a:r>
          </a:p>
        </p:txBody>
      </p:sp>
      <p:pic>
        <p:nvPicPr>
          <p:cNvPr id="25603" name="Picture 3" descr="j0336838"/>
          <p:cNvPicPr>
            <a:picLocks noGrp="1" noChangeAspect="1" noChangeArrowheads="1" noCrop="1"/>
          </p:cNvPicPr>
          <p:nvPr>
            <p:ph sz="half" idx="1"/>
          </p:nvPr>
        </p:nvPicPr>
        <p:blipFill>
          <a:blip r:embed="rId2" cstate="print"/>
          <a:srcRect/>
          <a:stretch>
            <a:fillRect/>
          </a:stretch>
        </p:blipFill>
        <p:spPr>
          <a:xfrm>
            <a:off x="457200" y="1828800"/>
            <a:ext cx="3886200" cy="3751263"/>
          </a:xfrm>
          <a:noFill/>
          <a:ln/>
        </p:spPr>
      </p:pic>
      <p:sp>
        <p:nvSpPr>
          <p:cNvPr id="25604" name="Rectangle 4"/>
          <p:cNvSpPr>
            <a:spLocks noGrp="1" noChangeArrowheads="1"/>
          </p:cNvSpPr>
          <p:nvPr>
            <p:ph type="body" sz="half" idx="2"/>
          </p:nvPr>
        </p:nvSpPr>
        <p:spPr/>
        <p:txBody>
          <a:bodyPr/>
          <a:lstStyle/>
          <a:p>
            <a:r>
              <a:rPr lang="en-US" sz="4000" dirty="0"/>
              <a:t>Unless acted upon by an unbalanced force, this golf ball would sit on the tee forever. </a:t>
            </a:r>
          </a:p>
        </p:txBody>
      </p:sp>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endParaRPr lang="en-US" dirty="0"/>
          </a:p>
        </p:txBody>
      </p:sp>
      <p:sp>
        <p:nvSpPr>
          <p:cNvPr id="81923" name="Rectangle 3"/>
          <p:cNvSpPr>
            <a:spLocks noGrp="1" noChangeArrowheads="1"/>
          </p:cNvSpPr>
          <p:nvPr>
            <p:ph type="body" idx="1"/>
          </p:nvPr>
        </p:nvSpPr>
        <p:spPr/>
        <p:txBody>
          <a:bodyPr/>
          <a:lstStyle/>
          <a:p>
            <a:pPr>
              <a:buFont typeface="Wingdings" pitchFamily="2" charset="2"/>
              <a:buNone/>
            </a:pPr>
            <a:r>
              <a:rPr lang="en-US" dirty="0"/>
              <a:t>		</a:t>
            </a:r>
            <a:r>
              <a:rPr lang="en-US" sz="4400" dirty="0">
                <a:solidFill>
                  <a:srgbClr val="EAF862"/>
                </a:solidFill>
              </a:rPr>
              <a:t>Why then, do we observe every day objects in motion slowing down and becoming motionless seemingly without an outside force?</a:t>
            </a:r>
          </a:p>
          <a:p>
            <a:pPr lvl="1" algn="ctr">
              <a:buFont typeface="Wingdings" pitchFamily="2" charset="2"/>
              <a:buNone/>
            </a:pPr>
            <a:r>
              <a:rPr lang="en-US" dirty="0">
                <a:solidFill>
                  <a:srgbClr val="EAF862"/>
                </a:solidFill>
              </a:rPr>
              <a:t>	</a:t>
            </a:r>
            <a:r>
              <a:rPr lang="en-US" sz="3200" i="1" u="sng" dirty="0">
                <a:solidFill>
                  <a:srgbClr val="EAF862"/>
                </a:solidFill>
              </a:rPr>
              <a:t>It’s a force we sometimes cannot see – friction.</a:t>
            </a:r>
          </a:p>
        </p:txBody>
      </p:sp>
    </p:spTree>
  </p:cSld>
  <p:clrMapOvr>
    <a:masterClrMapping/>
  </p:clrMapOvr>
  <p:transition spd="slow">
    <p:push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endParaRPr lang="en-US" dirty="0"/>
          </a:p>
        </p:txBody>
      </p:sp>
      <p:sp>
        <p:nvSpPr>
          <p:cNvPr id="82947" name="Rectangle 3"/>
          <p:cNvSpPr>
            <a:spLocks noGrp="1" noChangeArrowheads="1"/>
          </p:cNvSpPr>
          <p:nvPr>
            <p:ph type="body" idx="1"/>
          </p:nvPr>
        </p:nvSpPr>
        <p:spPr/>
        <p:txBody>
          <a:bodyPr/>
          <a:lstStyle/>
          <a:p>
            <a:pPr>
              <a:buFont typeface="Wingdings" pitchFamily="2" charset="2"/>
              <a:buNone/>
            </a:pPr>
            <a:r>
              <a:rPr lang="en-US" dirty="0"/>
              <a:t>		</a:t>
            </a:r>
            <a:r>
              <a:rPr lang="en-US" sz="4400" i="1" dirty="0"/>
              <a:t>Objects on earth, unlike the frictionless space the moon travels through, are under the influence of friction.</a:t>
            </a:r>
          </a:p>
        </p:txBody>
      </p:sp>
    </p:spTree>
  </p:cSld>
  <p:clrMapOvr>
    <a:masterClrMapping/>
  </p:clrMapOvr>
  <p:transition spd="slow">
    <p:push/>
  </p:transition>
  <p:timing>
    <p:tnLst>
      <p:par>
        <p:cTn id="1" dur="indefinite" restart="never" nodeType="tmRoot"/>
      </p:par>
    </p:tnLst>
  </p:timing>
</p:sld>
</file>

<file path=ppt/theme/theme1.xml><?xml version="1.0" encoding="utf-8"?>
<a:theme xmlns:a="http://schemas.openxmlformats.org/drawingml/2006/main" name="Maple">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Map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Maple</Template>
  <TotalTime>2249</TotalTime>
  <Words>958</Words>
  <Application>Microsoft Office PowerPoint</Application>
  <PresentationFormat>On-screen Show (4:3)</PresentationFormat>
  <Paragraphs>102</Paragraphs>
  <Slides>33</Slides>
  <Notes>0</Notes>
  <HiddenSlides>0</HiddenSlides>
  <MMClips>2</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33</vt:i4>
      </vt:variant>
    </vt:vector>
  </HeadingPairs>
  <TitlesOfParts>
    <vt:vector size="36" baseType="lpstr">
      <vt:lpstr>Maple</vt:lpstr>
      <vt:lpstr>Default Design</vt:lpstr>
      <vt:lpstr>Chart</vt:lpstr>
      <vt:lpstr>Obj 65: I can describe Newton’s Laws of Motion</vt:lpstr>
      <vt:lpstr>Slide 2</vt:lpstr>
      <vt:lpstr>Newton’s Laws of Motion (write this down in notebook)</vt:lpstr>
      <vt:lpstr>1st Law of Motion  (Law of Inertia) </vt:lpstr>
      <vt:lpstr>1st Law</vt:lpstr>
      <vt:lpstr>1st Law </vt:lpstr>
      <vt:lpstr>1st Law </vt:lpstr>
      <vt:lpstr>Slide 8</vt:lpstr>
      <vt:lpstr>Slide 9</vt:lpstr>
      <vt:lpstr>Slide 10</vt:lpstr>
      <vt:lpstr>Slide 11</vt:lpstr>
      <vt:lpstr>Slide 12</vt:lpstr>
      <vt:lpstr>Newtons’s 1st Law and You</vt:lpstr>
      <vt:lpstr>2nd Law</vt:lpstr>
      <vt:lpstr>2nd Law</vt:lpstr>
      <vt:lpstr>2nd Law</vt:lpstr>
      <vt:lpstr>2nd Law (F = m x a)</vt:lpstr>
      <vt:lpstr>Try to solve for the missing values F=mxa</vt:lpstr>
      <vt:lpstr>Newton’s 2nd Law proves that different masses accelerate to the earth at the same rate, but with different forces.</vt:lpstr>
      <vt:lpstr>Slide 20</vt:lpstr>
      <vt:lpstr>Check Your Understanding (write down and solve in notebook)</vt:lpstr>
      <vt:lpstr>Check Your Understanding</vt:lpstr>
      <vt:lpstr>Slide 23</vt:lpstr>
      <vt:lpstr>3rd Law</vt:lpstr>
      <vt:lpstr>3rd Law</vt:lpstr>
      <vt:lpstr>3rd Law</vt:lpstr>
      <vt:lpstr>Newton’s 3rd Law in Nature</vt:lpstr>
      <vt:lpstr>3rd Law</vt:lpstr>
      <vt:lpstr>Slide 29</vt:lpstr>
      <vt:lpstr>Slide 30</vt:lpstr>
      <vt:lpstr>Other examples of Newton’s Third Law</vt:lpstr>
      <vt:lpstr>3rd Law</vt:lpstr>
      <vt:lpstr>3rd Law</vt:lpstr>
    </vt:vector>
  </TitlesOfParts>
  <Company>WJCC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Newton’s  Laws of Motion</dc:title>
  <dc:creator>lewisv</dc:creator>
  <cp:lastModifiedBy>Peaches RoachFindlay</cp:lastModifiedBy>
  <cp:revision>22</cp:revision>
  <dcterms:created xsi:type="dcterms:W3CDTF">2004-10-16T16:50:21Z</dcterms:created>
  <dcterms:modified xsi:type="dcterms:W3CDTF">2015-03-29T21:40:27Z</dcterms:modified>
</cp:coreProperties>
</file>